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257" r:id="rId3"/>
    <p:sldId id="266" r:id="rId4"/>
    <p:sldId id="258" r:id="rId5"/>
    <p:sldId id="259" r:id="rId6"/>
    <p:sldId id="263" r:id="rId7"/>
    <p:sldId id="264" r:id="rId8"/>
    <p:sldId id="267" r:id="rId9"/>
    <p:sldId id="268" r:id="rId10"/>
    <p:sldId id="269" r:id="rId11"/>
    <p:sldId id="270" r:id="rId12"/>
    <p:sldId id="271" r:id="rId13"/>
    <p:sldId id="272" r:id="rId14"/>
    <p:sldId id="275" r:id="rId15"/>
    <p:sldId id="273" r:id="rId16"/>
    <p:sldId id="276" r:id="rId17"/>
    <p:sldId id="277" r:id="rId18"/>
    <p:sldId id="278" r:id="rId19"/>
    <p:sldId id="279" r:id="rId20"/>
    <p:sldId id="280" r:id="rId21"/>
    <p:sldId id="281" r:id="rId22"/>
    <p:sldId id="282" r:id="rId23"/>
    <p:sldId id="283" r:id="rId24"/>
    <p:sldId id="284" r:id="rId25"/>
    <p:sldId id="295" r:id="rId26"/>
    <p:sldId id="285" r:id="rId27"/>
    <p:sldId id="286" r:id="rId28"/>
    <p:sldId id="287" r:id="rId29"/>
    <p:sldId id="288" r:id="rId30"/>
    <p:sldId id="290" r:id="rId31"/>
    <p:sldId id="289" r:id="rId32"/>
    <p:sldId id="306" r:id="rId33"/>
    <p:sldId id="307" r:id="rId34"/>
    <p:sldId id="292" r:id="rId35"/>
    <p:sldId id="304" r:id="rId36"/>
    <p:sldId id="293" r:id="rId37"/>
    <p:sldId id="296" r:id="rId38"/>
    <p:sldId id="297" r:id="rId39"/>
    <p:sldId id="298" r:id="rId40"/>
    <p:sldId id="300" r:id="rId41"/>
    <p:sldId id="299" r:id="rId42"/>
    <p:sldId id="301" r:id="rId43"/>
    <p:sldId id="303" r:id="rId44"/>
    <p:sldId id="30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7" d="100"/>
          <a:sy n="97" d="100"/>
        </p:scale>
        <p:origin x="-136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2093C7-D114-5C47-988F-6D3BD74BD383}" type="datetimeFigureOut">
              <a:rPr lang="en-US" smtClean="0"/>
              <a:t>18/11/2011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6BD570-CDED-5548-B54A-056C6B355A66}" type="slidenum">
              <a:rPr lang="en-US" smtClean="0"/>
              <a:t>‹#›</a:t>
            </a:fld>
            <a:endParaRPr lang="en-US"/>
          </a:p>
        </p:txBody>
      </p:sp>
    </p:spTree>
    <p:extLst>
      <p:ext uri="{BB962C8B-B14F-4D97-AF65-F5344CB8AC3E}">
        <p14:creationId xmlns:p14="http://schemas.microsoft.com/office/powerpoint/2010/main" val="3212404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3B6AC7-C56C-0141-B475-58F8B6CE0A9B}" type="datetimeFigureOut">
              <a:rPr lang="en-US" smtClean="0"/>
              <a:t>18/11/2011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86CBD5-4E22-DB4C-966B-2D400BBD480A}" type="slidenum">
              <a:rPr lang="en-US" smtClean="0"/>
              <a:t>‹#›</a:t>
            </a:fld>
            <a:endParaRPr lang="en-US"/>
          </a:p>
        </p:txBody>
      </p:sp>
    </p:spTree>
    <p:extLst>
      <p:ext uri="{BB962C8B-B14F-4D97-AF65-F5344CB8AC3E}">
        <p14:creationId xmlns:p14="http://schemas.microsoft.com/office/powerpoint/2010/main" val="372755767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0C0BFE60-1336-AF48-8DDA-23D5C8EA2640}" type="datetime1">
              <a:rPr lang="en-GB" smtClean="0"/>
              <a:t>18/11/2011</a:t>
            </a:fld>
            <a:endParaRPr lang="en-US"/>
          </a:p>
        </p:txBody>
      </p:sp>
      <p:sp>
        <p:nvSpPr>
          <p:cNvPr id="5" name="Footer Placeholder 4"/>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79732BEF-F7FC-8B4D-92CE-08CE3F42745A}" type="datetime1">
              <a:rPr lang="en-GB" smtClean="0"/>
              <a:t>18/11/2011</a:t>
            </a:fld>
            <a:endParaRPr lang="en-US"/>
          </a:p>
        </p:txBody>
      </p:sp>
      <p:sp>
        <p:nvSpPr>
          <p:cNvPr id="5" name="Footer Placeholder 4"/>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F9A7786-6235-2349-8BAB-1AE361CFB58F}" type="datetime1">
              <a:rPr lang="en-GB" smtClean="0"/>
              <a:t>18/11/2011</a:t>
            </a:fld>
            <a:endParaRPr lang="en-US"/>
          </a:p>
        </p:txBody>
      </p:sp>
      <p:sp>
        <p:nvSpPr>
          <p:cNvPr id="5" name="Footer Placeholder 4"/>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7CBC3C5C-301D-A549-9D7E-C144E06E50AE}" type="datetime1">
              <a:rPr lang="en-GB" smtClean="0"/>
              <a:t>18/11/2011</a:t>
            </a:fld>
            <a:endParaRPr lang="en-US"/>
          </a:p>
        </p:txBody>
      </p:sp>
      <p:sp>
        <p:nvSpPr>
          <p:cNvPr id="5" name="Footer Placeholder 4"/>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EE3828FF-CCF2-D84D-ADC1-EAAE6B85F619}" type="datetime1">
              <a:rPr lang="en-GB" smtClean="0"/>
              <a:t>18/11/2011</a:t>
            </a:fld>
            <a:endParaRPr lang="en-US"/>
          </a:p>
        </p:txBody>
      </p:sp>
      <p:sp>
        <p:nvSpPr>
          <p:cNvPr id="5" name="Footer Placeholder 4"/>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B35370F0-D88E-BC4D-AF30-5DD88F1B12B7}" type="datetime1">
              <a:rPr lang="en-GB" smtClean="0"/>
              <a:t>18/11/2011</a:t>
            </a:fld>
            <a:endParaRPr lang="en-US"/>
          </a:p>
        </p:txBody>
      </p:sp>
      <p:sp>
        <p:nvSpPr>
          <p:cNvPr id="6" name="Footer Placeholder 5"/>
          <p:cNvSpPr>
            <a:spLocks noGrp="1"/>
          </p:cNvSpPr>
          <p:nvPr>
            <p:ph type="ftr" sz="quarter" idx="11"/>
          </p:nvPr>
        </p:nvSpPr>
        <p:spPr/>
        <p:txBody>
          <a:bodyPr/>
          <a:lstStyle/>
          <a:p>
            <a:r>
              <a:rPr lang="sv-SE" smtClean="0"/>
              <a:t>IPN Short Gamma Ray Bursts</a:t>
            </a:r>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C034F1AA-A075-7842-9336-8826C06C1630}" type="datetime1">
              <a:rPr lang="en-GB" smtClean="0"/>
              <a:t>18/11/2011</a:t>
            </a:fld>
            <a:endParaRPr lang="en-US"/>
          </a:p>
        </p:txBody>
      </p:sp>
      <p:sp>
        <p:nvSpPr>
          <p:cNvPr id="8" name="Footer Placeholder 7"/>
          <p:cNvSpPr>
            <a:spLocks noGrp="1"/>
          </p:cNvSpPr>
          <p:nvPr>
            <p:ph type="ftr" sz="quarter" idx="11"/>
          </p:nvPr>
        </p:nvSpPr>
        <p:spPr/>
        <p:txBody>
          <a:bodyPr/>
          <a:lstStyle/>
          <a:p>
            <a:r>
              <a:rPr lang="sv-SE" smtClean="0"/>
              <a:t>IPN Short Gamma Ray Bursts</a:t>
            </a:r>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05D74014-E755-F441-9A95-12CA2AA36EE0}" type="datetime1">
              <a:rPr lang="en-GB" smtClean="0"/>
              <a:t>18/11/2011</a:t>
            </a:fld>
            <a:endParaRPr lang="en-US"/>
          </a:p>
        </p:txBody>
      </p:sp>
      <p:sp>
        <p:nvSpPr>
          <p:cNvPr id="4" name="Footer Placeholder 3"/>
          <p:cNvSpPr>
            <a:spLocks noGrp="1"/>
          </p:cNvSpPr>
          <p:nvPr>
            <p:ph type="ftr" sz="quarter" idx="11"/>
          </p:nvPr>
        </p:nvSpPr>
        <p:spPr/>
        <p:txBody>
          <a:bodyPr/>
          <a:lstStyle/>
          <a:p>
            <a:r>
              <a:rPr lang="sv-SE" smtClean="0"/>
              <a:t>IPN Short Gamma Ray Bursts</a:t>
            </a:r>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ABA3CB-CA1B-9F4B-9855-D4B828272E3B}" type="datetime1">
              <a:rPr lang="en-GB" smtClean="0"/>
              <a:t>18/11/2011</a:t>
            </a:fld>
            <a:endParaRPr lang="en-US"/>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27B4E90-0C96-E24A-BA8B-991F3FE73916}" type="datetime1">
              <a:rPr lang="en-GB" smtClean="0"/>
              <a:t>18/11/2011</a:t>
            </a:fld>
            <a:endParaRPr lang="en-US"/>
          </a:p>
        </p:txBody>
      </p:sp>
      <p:sp>
        <p:nvSpPr>
          <p:cNvPr id="6" name="Footer Placeholder 5"/>
          <p:cNvSpPr>
            <a:spLocks noGrp="1"/>
          </p:cNvSpPr>
          <p:nvPr>
            <p:ph type="ftr" sz="quarter" idx="11"/>
          </p:nvPr>
        </p:nvSpPr>
        <p:spPr/>
        <p:txBody>
          <a:bodyPr/>
          <a:lstStyle/>
          <a:p>
            <a:r>
              <a:rPr lang="sv-SE" smtClean="0"/>
              <a:t>IPN Short Gamma Ray Bursts</a:t>
            </a:r>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8F8D497-77E6-BE4F-B071-51E2A518C034}" type="datetime1">
              <a:rPr lang="en-GB" smtClean="0"/>
              <a:t>18/11/2011</a:t>
            </a:fld>
            <a:endParaRPr lang="en-US"/>
          </a:p>
        </p:txBody>
      </p:sp>
      <p:sp>
        <p:nvSpPr>
          <p:cNvPr id="6" name="Footer Placeholder 5"/>
          <p:cNvSpPr>
            <a:spLocks noGrp="1"/>
          </p:cNvSpPr>
          <p:nvPr>
            <p:ph type="ftr" sz="quarter" idx="11"/>
          </p:nvPr>
        </p:nvSpPr>
        <p:spPr/>
        <p:txBody>
          <a:bodyPr/>
          <a:lstStyle/>
          <a:p>
            <a:r>
              <a:rPr lang="sv-SE" smtClean="0"/>
              <a:t>IPN Short Gamma Ray Bursts</a:t>
            </a:r>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18A2C3-85C5-534B-953E-DDACF535FAB4}" type="datetime1">
              <a:rPr lang="en-GB" smtClean="0"/>
              <a:t>18/11/2011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smtClean="0"/>
              <a:t>IPN Short Gamma Ray Bursts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 Type="http://schemas.openxmlformats.org/officeDocument/2006/relationships/image" Target="../media/image2.jpg"/><Relationship Id="rId12" Type="http://schemas.openxmlformats.org/officeDocument/2006/relationships/image" Target="../media/image26.jpg"/><Relationship Id="rId13" Type="http://schemas.openxmlformats.org/officeDocument/2006/relationships/image" Target="../media/image27.jpg"/><Relationship Id="rId14" Type="http://schemas.openxmlformats.org/officeDocument/2006/relationships/image" Target="../media/image28.jpg"/><Relationship Id="rId15"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image" Target="../media/image18.JPG"/><Relationship Id="rId3" Type="http://schemas.openxmlformats.org/officeDocument/2006/relationships/image" Target="../media/image19.jpg"/><Relationship Id="rId4" Type="http://schemas.openxmlformats.org/officeDocument/2006/relationships/image" Target="../media/image16.jp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jpg"/><Relationship Id="rId8" Type="http://schemas.openxmlformats.org/officeDocument/2006/relationships/image" Target="../media/image23.jpg"/><Relationship Id="rId9" Type="http://schemas.openxmlformats.org/officeDocument/2006/relationships/image" Target="../media/image24.jpeg"/><Relationship Id="rId10"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4.jpeg"/><Relationship Id="rId5" Type="http://schemas.openxmlformats.org/officeDocument/2006/relationships/image" Target="../media/image22.jpg"/><Relationship Id="rId6" Type="http://schemas.openxmlformats.org/officeDocument/2006/relationships/image" Target="../media/image25.jpg"/><Relationship Id="rId7"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4.jpeg"/><Relationship Id="rId5" Type="http://schemas.openxmlformats.org/officeDocument/2006/relationships/image" Target="../media/image22.jpg"/><Relationship Id="rId6" Type="http://schemas.openxmlformats.org/officeDocument/2006/relationships/image" Target="../media/image25.jpg"/><Relationship Id="rId7" Type="http://schemas.openxmlformats.org/officeDocument/2006/relationships/image" Target="../media/image20.jpg"/><Relationship Id="rId8"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2.jpg"/><Relationship Id="rId5" Type="http://schemas.openxmlformats.org/officeDocument/2006/relationships/image" Target="../media/image25.jpg"/><Relationship Id="rId6" Type="http://schemas.openxmlformats.org/officeDocument/2006/relationships/image" Target="../media/image20.jpg"/><Relationship Id="rId7" Type="http://schemas.openxmlformats.org/officeDocument/2006/relationships/image" Target="../media/image30.jpg"/><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2.jpg"/><Relationship Id="rId5" Type="http://schemas.openxmlformats.org/officeDocument/2006/relationships/image" Target="../media/image25.jpg"/><Relationship Id="rId6" Type="http://schemas.openxmlformats.org/officeDocument/2006/relationships/image" Target="../media/image20.jpg"/><Relationship Id="rId7"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1.wdp"/><Relationship Id="rId5" Type="http://schemas.openxmlformats.org/officeDocument/2006/relationships/image" Target="../media/image12.jpeg"/><Relationship Id="rId6" Type="http://schemas.microsoft.com/office/2007/relationships/hdphoto" Target="../media/hdphoto2.wdp"/><Relationship Id="rId7" Type="http://schemas.openxmlformats.org/officeDocument/2006/relationships/image" Target="../media/image13.jpeg"/><Relationship Id="rId8" Type="http://schemas.microsoft.com/office/2007/relationships/hdphoto" Target="../media/hdphoto3.wdp"/><Relationship Id="rId9"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 Id="rId3" Type="http://schemas.microsoft.com/office/2007/relationships/hdphoto" Target="../media/hdphoto6.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gif"/><Relationship Id="rId5" Type="http://schemas.openxmlformats.org/officeDocument/2006/relationships/image" Target="../media/image9.jpg"/><Relationship Id="rId6"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1.wdp"/><Relationship Id="rId5" Type="http://schemas.openxmlformats.org/officeDocument/2006/relationships/image" Target="../media/image12.jpeg"/><Relationship Id="rId6" Type="http://schemas.microsoft.com/office/2007/relationships/hdphoto" Target="../media/hdphoto2.wdp"/><Relationship Id="rId7" Type="http://schemas.openxmlformats.org/officeDocument/2006/relationships/image" Target="../media/image13.jpeg"/><Relationship Id="rId8" Type="http://schemas.microsoft.com/office/2007/relationships/hdphoto" Target="../media/hdphoto3.wdp"/><Relationship Id="rId9"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16.jp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6.jp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firstSlid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034367" y="942770"/>
            <a:ext cx="7253662" cy="2308324"/>
          </a:xfrm>
          <a:prstGeom prst="rect">
            <a:avLst/>
          </a:prstGeom>
          <a:noFill/>
        </p:spPr>
        <p:txBody>
          <a:bodyPr wrap="square" rtlCol="0">
            <a:spAutoFit/>
          </a:bodyPr>
          <a:lstStyle/>
          <a:p>
            <a:pPr algn="ctr"/>
            <a:r>
              <a:rPr lang="en-US" sz="3600" b="1" dirty="0">
                <a:latin typeface="Capitals"/>
              </a:rPr>
              <a:t>Search for gravitational waves associated with the InterPlanetary Network short gamma ray bursts</a:t>
            </a:r>
          </a:p>
        </p:txBody>
      </p:sp>
      <p:pic>
        <p:nvPicPr>
          <p:cNvPr id="6" name="Picture 5" descr="CardiffUniversi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4459" y="3600450"/>
            <a:ext cx="1715217" cy="1399182"/>
          </a:xfrm>
          <a:prstGeom prst="rect">
            <a:avLst/>
          </a:prstGeom>
        </p:spPr>
      </p:pic>
      <p:sp>
        <p:nvSpPr>
          <p:cNvPr id="7" name="TextBox 6"/>
          <p:cNvSpPr txBox="1"/>
          <p:nvPr/>
        </p:nvSpPr>
        <p:spPr>
          <a:xfrm>
            <a:off x="2147294" y="5377190"/>
            <a:ext cx="4674291" cy="523220"/>
          </a:xfrm>
          <a:prstGeom prst="rect">
            <a:avLst/>
          </a:prstGeom>
          <a:noFill/>
        </p:spPr>
        <p:txBody>
          <a:bodyPr wrap="square" rtlCol="0">
            <a:spAutoFit/>
          </a:bodyPr>
          <a:lstStyle/>
          <a:p>
            <a:pPr algn="ctr"/>
            <a:r>
              <a:rPr lang="en-US" sz="2800" b="1" dirty="0" smtClean="0">
                <a:latin typeface="Capitals"/>
              </a:rPr>
              <a:t>Valeriu </a:t>
            </a:r>
            <a:r>
              <a:rPr lang="en-US" sz="2800" b="1" dirty="0" err="1" smtClean="0">
                <a:latin typeface="Capitals"/>
              </a:rPr>
              <a:t>Predoi</a:t>
            </a:r>
            <a:endParaRPr lang="en-US" sz="2800" b="1" dirty="0">
              <a:latin typeface="Capitals"/>
            </a:endParaRPr>
          </a:p>
        </p:txBody>
      </p:sp>
      <p:sp>
        <p:nvSpPr>
          <p:cNvPr id="8" name="TextBox 7"/>
          <p:cNvSpPr txBox="1"/>
          <p:nvPr/>
        </p:nvSpPr>
        <p:spPr>
          <a:xfrm>
            <a:off x="1165299" y="6023255"/>
            <a:ext cx="7384595" cy="400110"/>
          </a:xfrm>
          <a:prstGeom prst="rect">
            <a:avLst/>
          </a:prstGeom>
          <a:noFill/>
        </p:spPr>
        <p:txBody>
          <a:bodyPr wrap="square" rtlCol="0">
            <a:spAutoFit/>
          </a:bodyPr>
          <a:lstStyle/>
          <a:p>
            <a:pPr algn="ctr"/>
            <a:r>
              <a:rPr lang="en-US" sz="2000" b="1" dirty="0" smtClean="0">
                <a:latin typeface="Capitals"/>
              </a:rPr>
              <a:t>Stephen </a:t>
            </a:r>
            <a:r>
              <a:rPr lang="en-US" sz="2000" b="1" dirty="0" err="1" smtClean="0">
                <a:latin typeface="Capitals"/>
              </a:rPr>
              <a:t>Fairhurst</a:t>
            </a:r>
            <a:r>
              <a:rPr lang="en-US" sz="2000" b="1" dirty="0" smtClean="0">
                <a:latin typeface="Capitals"/>
              </a:rPr>
              <a:t>, Ian Harry, Duncan MacLeod</a:t>
            </a:r>
            <a:endParaRPr lang="en-US" sz="2000" b="1" dirty="0">
              <a:latin typeface="Capitals"/>
            </a:endParaRPr>
          </a:p>
        </p:txBody>
      </p:sp>
      <p:sp>
        <p:nvSpPr>
          <p:cNvPr id="9" name="Footer Placeholder 8"/>
          <p:cNvSpPr>
            <a:spLocks noGrp="1"/>
          </p:cNvSpPr>
          <p:nvPr>
            <p:ph type="ftr" sz="quarter" idx="11"/>
          </p:nvPr>
        </p:nvSpPr>
        <p:spPr/>
        <p:txBody>
          <a:bodyPr/>
          <a:lstStyle/>
          <a:p>
            <a:r>
              <a:rPr lang="sv-SE" smtClean="0"/>
              <a:t>IPN Short Gamma Ray Bursts</a:t>
            </a:r>
            <a:endParaRPr lang="en-US"/>
          </a:p>
        </p:txBody>
      </p:sp>
      <p:sp>
        <p:nvSpPr>
          <p:cNvPr id="10" name="Slide Number Placeholder 9"/>
          <p:cNvSpPr>
            <a:spLocks noGrp="1"/>
          </p:cNvSpPr>
          <p:nvPr>
            <p:ph type="sldNum" sz="quarter" idx="12"/>
          </p:nvPr>
        </p:nvSpPr>
        <p:spPr/>
        <p:txBody>
          <a:bodyPr/>
          <a:lstStyle/>
          <a:p>
            <a:fld id="{0FB56013-B943-42BA-886F-6F9D4EB85E9D}" type="slidenum">
              <a:rPr lang="en-US" smtClean="0"/>
              <a:t>1</a:t>
            </a:fld>
            <a:endParaRPr lang="en-US"/>
          </a:p>
        </p:txBody>
      </p:sp>
      <p:sp>
        <p:nvSpPr>
          <p:cNvPr id="11" name="Date Placeholder 10"/>
          <p:cNvSpPr>
            <a:spLocks noGrp="1"/>
          </p:cNvSpPr>
          <p:nvPr>
            <p:ph type="dt" sz="half" idx="10"/>
          </p:nvPr>
        </p:nvSpPr>
        <p:spPr/>
        <p:txBody>
          <a:bodyPr/>
          <a:lstStyle/>
          <a:p>
            <a:fld id="{697C38EB-B72A-2C4E-A118-33A107325E16}" type="datetime1">
              <a:rPr lang="en-GB" smtClean="0"/>
              <a:t>18/11/2011</a:t>
            </a:fld>
            <a:endParaRPr lang="en-US"/>
          </a:p>
        </p:txBody>
      </p:sp>
    </p:spTree>
    <p:extLst>
      <p:ext uri="{BB962C8B-B14F-4D97-AF65-F5344CB8AC3E}">
        <p14:creationId xmlns:p14="http://schemas.microsoft.com/office/powerpoint/2010/main" val="34024725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rmAutofit/>
          </a:bodyPr>
          <a:lstStyle/>
          <a:p>
            <a:r>
              <a:rPr lang="en-US" sz="2400" b="1" dirty="0" smtClean="0">
                <a:latin typeface="Capitals"/>
              </a:rPr>
              <a:t/>
            </a:r>
            <a:br>
              <a:rPr lang="en-US" sz="2400" b="1" dirty="0" smtClean="0">
                <a:latin typeface="Capitals"/>
              </a:rPr>
            </a:br>
            <a:r>
              <a:rPr lang="en-US" sz="2400" b="1" dirty="0">
                <a:latin typeface="Capitals"/>
              </a:rPr>
              <a:t/>
            </a:r>
            <a:br>
              <a:rPr lang="en-US" sz="2400" b="1" dirty="0">
                <a:latin typeface="Capitals"/>
              </a:rPr>
            </a:br>
            <a:r>
              <a:rPr lang="en-US" sz="2400" b="1" dirty="0" smtClean="0">
                <a:latin typeface="Capitals"/>
              </a:rPr>
              <a:t>Overview</a:t>
            </a:r>
            <a:endParaRPr lang="en-US" sz="2400" b="1" dirty="0">
              <a:latin typeface="Capitals"/>
            </a:endParaRPr>
          </a:p>
        </p:txBody>
      </p:sp>
      <p:sp>
        <p:nvSpPr>
          <p:cNvPr id="7" name="Content Placeholder 6"/>
          <p:cNvSpPr>
            <a:spLocks noGrp="1"/>
          </p:cNvSpPr>
          <p:nvPr>
            <p:ph idx="1"/>
          </p:nvPr>
        </p:nvSpPr>
        <p:spPr>
          <a:xfrm>
            <a:off x="457200" y="1990293"/>
            <a:ext cx="8229600" cy="4135870"/>
          </a:xfrm>
        </p:spPr>
        <p:txBody>
          <a:bodyPr/>
          <a:lstStyle/>
          <a:p>
            <a:pPr algn="ctr">
              <a:buClr>
                <a:schemeClr val="accent6">
                  <a:lumMod val="75000"/>
                </a:schemeClr>
              </a:buClr>
              <a:buSzPct val="125000"/>
              <a:buFont typeface="Wingdings" charset="2"/>
              <a:buChar char="ü"/>
            </a:pPr>
            <a:r>
              <a:rPr lang="en-US" sz="2400" b="1" dirty="0" smtClean="0"/>
              <a:t>Short gamma </a:t>
            </a:r>
            <a:r>
              <a:rPr lang="en-US" sz="2400" b="1" dirty="0"/>
              <a:t>r</a:t>
            </a:r>
            <a:r>
              <a:rPr lang="en-US" sz="2400" b="1" dirty="0" smtClean="0"/>
              <a:t>ay bursts (GRB) and search motivation;</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solidFill>
                  <a:schemeClr val="accent6">
                    <a:lumMod val="75000"/>
                  </a:schemeClr>
                </a:solidFill>
              </a:rPr>
              <a:t>The InterPlanetary Network – how it works;</a:t>
            </a:r>
            <a:br>
              <a:rPr lang="en-US" sz="2400" b="1" dirty="0" smtClean="0">
                <a:solidFill>
                  <a:schemeClr val="accent6">
                    <a:lumMod val="75000"/>
                  </a:schemeClr>
                </a:solidFill>
              </a:rPr>
            </a:br>
            <a:endParaRPr lang="en-US" sz="2400" b="1" dirty="0" smtClean="0">
              <a:solidFill>
                <a:schemeClr val="accent6">
                  <a:lumMod val="75000"/>
                </a:schemeClr>
              </a:solidFill>
            </a:endParaRPr>
          </a:p>
          <a:p>
            <a:pPr algn="ctr">
              <a:buClr>
                <a:schemeClr val="accent6">
                  <a:lumMod val="75000"/>
                </a:schemeClr>
              </a:buClr>
              <a:buSzPct val="125000"/>
              <a:buFont typeface="Wingdings" charset="2"/>
              <a:buChar char="ü"/>
            </a:pPr>
            <a:r>
              <a:rPr lang="en-US" sz="2400" b="1" dirty="0" smtClean="0"/>
              <a:t>Getting the short IPN GRB sample;</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Future analysis challenges and solutions</a:t>
            </a:r>
            <a:r>
              <a:rPr lang="en-US" dirty="0" smtClean="0"/>
              <a:t>.</a:t>
            </a:r>
            <a:endParaRPr lang="en-US" dirty="0"/>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10</a:t>
            </a:fld>
            <a:endParaRPr lang="en-US"/>
          </a:p>
        </p:txBody>
      </p:sp>
      <p:sp>
        <p:nvSpPr>
          <p:cNvPr id="5" name="Date Placeholder 4"/>
          <p:cNvSpPr>
            <a:spLocks noGrp="1"/>
          </p:cNvSpPr>
          <p:nvPr>
            <p:ph type="dt" sz="half" idx="10"/>
          </p:nvPr>
        </p:nvSpPr>
        <p:spPr/>
        <p:txBody>
          <a:bodyPr/>
          <a:lstStyle/>
          <a:p>
            <a:fld id="{D390F7C5-0879-1440-ACC5-0D0AC9F6E8D0}" type="datetime1">
              <a:rPr lang="en-GB" smtClean="0"/>
              <a:t>18/11/2011</a:t>
            </a:fld>
            <a:endParaRPr lang="en-US"/>
          </a:p>
        </p:txBody>
      </p:sp>
    </p:spTree>
    <p:extLst>
      <p:ext uri="{BB962C8B-B14F-4D97-AF65-F5344CB8AC3E}">
        <p14:creationId xmlns:p14="http://schemas.microsoft.com/office/powerpoint/2010/main" val="3281779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ar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01" y="3265884"/>
            <a:ext cx="1905000" cy="2857500"/>
          </a:xfrm>
          <a:prstGeom prst="rect">
            <a:avLst/>
          </a:prstGeom>
        </p:spPr>
      </p:pic>
      <p:pic>
        <p:nvPicPr>
          <p:cNvPr id="5" name="Picture 4" descr="Ma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867" y="0"/>
            <a:ext cx="1494133" cy="1446556"/>
          </a:xfrm>
          <a:prstGeom prst="rect">
            <a:avLst/>
          </a:prstGeom>
        </p:spPr>
      </p:pic>
      <p:pic>
        <p:nvPicPr>
          <p:cNvPr id="6" name="Picture 5" descr="ferm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53" y="1533503"/>
            <a:ext cx="1610052" cy="1164550"/>
          </a:xfrm>
          <a:prstGeom prst="rect">
            <a:avLst/>
          </a:prstGeom>
        </p:spPr>
      </p:pic>
      <p:sp>
        <p:nvSpPr>
          <p:cNvPr id="7" name="Rectangle 6"/>
          <p:cNvSpPr/>
          <p:nvPr/>
        </p:nvSpPr>
        <p:spPr>
          <a:xfrm>
            <a:off x="792492" y="2285289"/>
            <a:ext cx="1610052" cy="39964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42547" y="2115778"/>
            <a:ext cx="359997" cy="30661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konusWI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27" y="106086"/>
            <a:ext cx="1094464" cy="1190223"/>
          </a:xfrm>
          <a:prstGeom prst="rect">
            <a:avLst/>
          </a:prstGeom>
        </p:spPr>
      </p:pic>
      <p:pic>
        <p:nvPicPr>
          <p:cNvPr id="11" name="Picture 10" descr="integra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71" y="2117810"/>
            <a:ext cx="2013815" cy="1513816"/>
          </a:xfrm>
          <a:prstGeom prst="rect">
            <a:avLst/>
          </a:prstGeom>
        </p:spPr>
      </p:pic>
      <p:sp>
        <p:nvSpPr>
          <p:cNvPr id="12" name="TextBox 11"/>
          <p:cNvSpPr txBox="1"/>
          <p:nvPr/>
        </p:nvSpPr>
        <p:spPr>
          <a:xfrm>
            <a:off x="1400978" y="536855"/>
            <a:ext cx="2422252" cy="646331"/>
          </a:xfrm>
          <a:prstGeom prst="rect">
            <a:avLst/>
          </a:prstGeom>
          <a:noFill/>
        </p:spPr>
        <p:txBody>
          <a:bodyPr wrap="square" rtlCol="0">
            <a:spAutoFit/>
          </a:bodyPr>
          <a:lstStyle/>
          <a:p>
            <a:r>
              <a:rPr lang="en-US" b="1" dirty="0" smtClean="0"/>
              <a:t>Konus-WIND at Lagrange L1 point</a:t>
            </a:r>
            <a:endParaRPr lang="en-US" b="1" dirty="0"/>
          </a:p>
        </p:txBody>
      </p:sp>
      <p:sp>
        <p:nvSpPr>
          <p:cNvPr id="13" name="TextBox 12"/>
          <p:cNvSpPr txBox="1"/>
          <p:nvPr/>
        </p:nvSpPr>
        <p:spPr>
          <a:xfrm>
            <a:off x="1734788" y="2328721"/>
            <a:ext cx="1558097" cy="369332"/>
          </a:xfrm>
          <a:prstGeom prst="rect">
            <a:avLst/>
          </a:prstGeom>
          <a:noFill/>
        </p:spPr>
        <p:txBody>
          <a:bodyPr wrap="square" rtlCol="0">
            <a:spAutoFit/>
          </a:bodyPr>
          <a:lstStyle/>
          <a:p>
            <a:r>
              <a:rPr lang="en-US" b="1" dirty="0" smtClean="0"/>
              <a:t>Fermi/GBM</a:t>
            </a:r>
            <a:endParaRPr lang="en-US" b="1" dirty="0"/>
          </a:p>
        </p:txBody>
      </p:sp>
      <p:sp>
        <p:nvSpPr>
          <p:cNvPr id="14" name="TextBox 13"/>
          <p:cNvSpPr txBox="1"/>
          <p:nvPr/>
        </p:nvSpPr>
        <p:spPr>
          <a:xfrm>
            <a:off x="6400871" y="3265884"/>
            <a:ext cx="1322419" cy="369332"/>
          </a:xfrm>
          <a:prstGeom prst="rect">
            <a:avLst/>
          </a:prstGeom>
          <a:noFill/>
        </p:spPr>
        <p:txBody>
          <a:bodyPr wrap="square" rtlCol="0">
            <a:spAutoFit/>
          </a:bodyPr>
          <a:lstStyle/>
          <a:p>
            <a:r>
              <a:rPr lang="en-US" b="1" dirty="0" smtClean="0"/>
              <a:t>INTEGRAL</a:t>
            </a:r>
            <a:endParaRPr lang="en-US" b="1" dirty="0"/>
          </a:p>
        </p:txBody>
      </p:sp>
      <p:pic>
        <p:nvPicPr>
          <p:cNvPr id="15" name="Picture 14" descr="swift.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5508" y="878800"/>
            <a:ext cx="2815049" cy="2079496"/>
          </a:xfrm>
          <a:prstGeom prst="rect">
            <a:avLst/>
          </a:prstGeom>
        </p:spPr>
      </p:pic>
      <p:sp>
        <p:nvSpPr>
          <p:cNvPr id="16" name="TextBox 15"/>
          <p:cNvSpPr txBox="1"/>
          <p:nvPr/>
        </p:nvSpPr>
        <p:spPr>
          <a:xfrm>
            <a:off x="4798676" y="2513387"/>
            <a:ext cx="1270045" cy="369332"/>
          </a:xfrm>
          <a:prstGeom prst="rect">
            <a:avLst/>
          </a:prstGeom>
          <a:noFill/>
        </p:spPr>
        <p:txBody>
          <a:bodyPr wrap="square" rtlCol="0">
            <a:spAutoFit/>
          </a:bodyPr>
          <a:lstStyle/>
          <a:p>
            <a:r>
              <a:rPr lang="en-US" b="1" dirty="0" smtClean="0"/>
              <a:t>Swift</a:t>
            </a:r>
            <a:endParaRPr lang="en-US" b="1" dirty="0"/>
          </a:p>
        </p:txBody>
      </p:sp>
      <p:pic>
        <p:nvPicPr>
          <p:cNvPr id="17" name="Picture 16" descr="suzaku.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1077" y="4032629"/>
            <a:ext cx="1749359" cy="1159428"/>
          </a:xfrm>
          <a:prstGeom prst="rect">
            <a:avLst/>
          </a:prstGeom>
        </p:spPr>
      </p:pic>
      <p:sp>
        <p:nvSpPr>
          <p:cNvPr id="18" name="TextBox 17"/>
          <p:cNvSpPr txBox="1"/>
          <p:nvPr/>
        </p:nvSpPr>
        <p:spPr>
          <a:xfrm>
            <a:off x="7031077" y="5198877"/>
            <a:ext cx="1617017" cy="369332"/>
          </a:xfrm>
          <a:prstGeom prst="rect">
            <a:avLst/>
          </a:prstGeom>
          <a:noFill/>
        </p:spPr>
        <p:txBody>
          <a:bodyPr wrap="square" rtlCol="0">
            <a:spAutoFit/>
          </a:bodyPr>
          <a:lstStyle/>
          <a:p>
            <a:r>
              <a:rPr lang="en-US" b="1" dirty="0" smtClean="0"/>
              <a:t>Suzaku</a:t>
            </a:r>
            <a:endParaRPr lang="en-US" b="1" dirty="0"/>
          </a:p>
        </p:txBody>
      </p:sp>
      <p:sp>
        <p:nvSpPr>
          <p:cNvPr id="21" name="Oval 20"/>
          <p:cNvSpPr/>
          <p:nvPr/>
        </p:nvSpPr>
        <p:spPr>
          <a:xfrm>
            <a:off x="0" y="1676036"/>
            <a:ext cx="8890318" cy="5839939"/>
          </a:xfrm>
          <a:prstGeom prst="ellipse">
            <a:avLst/>
          </a:prstGeom>
          <a:noFill/>
          <a:ln w="349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RHESSI.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3779" y="5232400"/>
            <a:ext cx="1625600" cy="1625600"/>
          </a:xfrm>
          <a:prstGeom prst="rect">
            <a:avLst/>
          </a:prstGeom>
        </p:spPr>
      </p:pic>
      <p:sp>
        <p:nvSpPr>
          <p:cNvPr id="23" name="TextBox 22"/>
          <p:cNvSpPr txBox="1"/>
          <p:nvPr/>
        </p:nvSpPr>
        <p:spPr>
          <a:xfrm>
            <a:off x="4111280" y="5754052"/>
            <a:ext cx="1374791" cy="369332"/>
          </a:xfrm>
          <a:prstGeom prst="rect">
            <a:avLst/>
          </a:prstGeom>
          <a:noFill/>
        </p:spPr>
        <p:txBody>
          <a:bodyPr wrap="square" rtlCol="0">
            <a:spAutoFit/>
          </a:bodyPr>
          <a:lstStyle/>
          <a:p>
            <a:r>
              <a:rPr lang="en-US" b="1" dirty="0" smtClean="0"/>
              <a:t>RHESSI</a:t>
            </a:r>
            <a:endParaRPr lang="en-US" b="1" dirty="0"/>
          </a:p>
        </p:txBody>
      </p:sp>
      <p:sp>
        <p:nvSpPr>
          <p:cNvPr id="24" name="TextBox 23"/>
          <p:cNvSpPr txBox="1"/>
          <p:nvPr/>
        </p:nvSpPr>
        <p:spPr>
          <a:xfrm>
            <a:off x="2592464" y="3810364"/>
            <a:ext cx="4438613" cy="400110"/>
          </a:xfrm>
          <a:prstGeom prst="rect">
            <a:avLst/>
          </a:prstGeom>
          <a:noFill/>
        </p:spPr>
        <p:txBody>
          <a:bodyPr wrap="square" rtlCol="0">
            <a:spAutoFit/>
          </a:bodyPr>
          <a:lstStyle/>
          <a:p>
            <a:r>
              <a:rPr lang="en-US" sz="2000" b="1" dirty="0" smtClean="0">
                <a:latin typeface="Capitals"/>
              </a:rPr>
              <a:t>The InterPlanetary Network</a:t>
            </a:r>
            <a:endParaRPr lang="en-US" sz="2000" b="1" dirty="0">
              <a:latin typeface="Capitals"/>
            </a:endParaRPr>
          </a:p>
        </p:txBody>
      </p:sp>
      <p:pic>
        <p:nvPicPr>
          <p:cNvPr id="25" name="Picture 24" descr="mars-odyssey2.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01917" y="0"/>
            <a:ext cx="1747950" cy="1533503"/>
          </a:xfrm>
          <a:prstGeom prst="rect">
            <a:avLst/>
          </a:prstGeom>
        </p:spPr>
      </p:pic>
      <p:sp>
        <p:nvSpPr>
          <p:cNvPr id="26" name="Rectangle 25"/>
          <p:cNvSpPr/>
          <p:nvPr/>
        </p:nvSpPr>
        <p:spPr>
          <a:xfrm>
            <a:off x="5901917" y="1183186"/>
            <a:ext cx="1747950" cy="35031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068721" y="1296309"/>
            <a:ext cx="1957443" cy="379727"/>
          </a:xfrm>
          <a:prstGeom prst="rect">
            <a:avLst/>
          </a:prstGeom>
          <a:noFill/>
        </p:spPr>
        <p:txBody>
          <a:bodyPr wrap="square" rtlCol="0">
            <a:spAutoFit/>
          </a:bodyPr>
          <a:lstStyle/>
          <a:p>
            <a:r>
              <a:rPr lang="en-US" b="1" dirty="0" smtClean="0"/>
              <a:t>Mars Odyssey</a:t>
            </a:r>
            <a:endParaRPr lang="en-US" b="1" dirty="0"/>
          </a:p>
        </p:txBody>
      </p:sp>
      <p:pic>
        <p:nvPicPr>
          <p:cNvPr id="28" name="Picture 27" descr="CardiffUniversity.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216" y="4210474"/>
            <a:ext cx="416276" cy="447955"/>
          </a:xfrm>
          <a:prstGeom prst="rect">
            <a:avLst/>
          </a:prstGeom>
        </p:spPr>
      </p:pic>
      <p:pic>
        <p:nvPicPr>
          <p:cNvPr id="29" name="Picture 28" descr="alien.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45295" y="1449921"/>
            <a:ext cx="1208791" cy="878800"/>
          </a:xfrm>
          <a:prstGeom prst="rect">
            <a:avLst/>
          </a:prstGeom>
        </p:spPr>
      </p:pic>
      <p:pic>
        <p:nvPicPr>
          <p:cNvPr id="30" name="Picture 29" descr="agile.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842" y="2634054"/>
            <a:ext cx="1165299" cy="915309"/>
          </a:xfrm>
          <a:prstGeom prst="rect">
            <a:avLst/>
          </a:prstGeom>
        </p:spPr>
      </p:pic>
      <p:sp>
        <p:nvSpPr>
          <p:cNvPr id="31" name="TextBox 30"/>
          <p:cNvSpPr txBox="1"/>
          <p:nvPr/>
        </p:nvSpPr>
        <p:spPr>
          <a:xfrm>
            <a:off x="1375141" y="3168756"/>
            <a:ext cx="1027403" cy="369332"/>
          </a:xfrm>
          <a:prstGeom prst="rect">
            <a:avLst/>
          </a:prstGeom>
          <a:noFill/>
        </p:spPr>
        <p:txBody>
          <a:bodyPr wrap="square" rtlCol="0">
            <a:spAutoFit/>
          </a:bodyPr>
          <a:lstStyle/>
          <a:p>
            <a:r>
              <a:rPr lang="en-US" b="1" dirty="0" smtClean="0"/>
              <a:t>AGILE</a:t>
            </a:r>
            <a:endParaRPr lang="en-US" b="1" dirty="0"/>
          </a:p>
        </p:txBody>
      </p:sp>
      <p:pic>
        <p:nvPicPr>
          <p:cNvPr id="2" name="Picture 1" descr="Messenger.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28800" y="1181100"/>
            <a:ext cx="5486400" cy="4483100"/>
          </a:xfrm>
          <a:prstGeom prst="rect">
            <a:avLst/>
          </a:prstGeom>
          <a:scene3d>
            <a:camera prst="orthographicFront">
              <a:rot lat="0" lon="16200000" rev="0"/>
            </a:camera>
            <a:lightRig rig="threePt" dir="t"/>
          </a:scene3d>
        </p:spPr>
      </p:pic>
      <p:pic>
        <p:nvPicPr>
          <p:cNvPr id="3" name="Picture 2" descr="Messenger.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5525713"/>
            <a:ext cx="1575446" cy="1332287"/>
          </a:xfrm>
          <a:prstGeom prst="rect">
            <a:avLst/>
          </a:prstGeom>
          <a:scene3d>
            <a:camera prst="orthographicFront">
              <a:rot lat="0" lon="10800000" rev="0"/>
            </a:camera>
            <a:lightRig rig="threePt" dir="t"/>
          </a:scene3d>
        </p:spPr>
      </p:pic>
      <p:sp>
        <p:nvSpPr>
          <p:cNvPr id="10" name="TextBox 9"/>
          <p:cNvSpPr txBox="1"/>
          <p:nvPr/>
        </p:nvSpPr>
        <p:spPr>
          <a:xfrm>
            <a:off x="1400978" y="6123384"/>
            <a:ext cx="2422252" cy="369332"/>
          </a:xfrm>
          <a:prstGeom prst="rect">
            <a:avLst/>
          </a:prstGeom>
          <a:noFill/>
        </p:spPr>
        <p:txBody>
          <a:bodyPr wrap="square" rtlCol="0">
            <a:spAutoFit/>
          </a:bodyPr>
          <a:lstStyle/>
          <a:p>
            <a:r>
              <a:rPr lang="en-US" b="1" dirty="0" smtClean="0"/>
              <a:t>MESSENGER (Mercury)</a:t>
            </a:r>
            <a:endParaRPr lang="en-US" b="1" dirty="0"/>
          </a:p>
        </p:txBody>
      </p:sp>
      <p:sp>
        <p:nvSpPr>
          <p:cNvPr id="19" name="Footer Placeholder 18"/>
          <p:cNvSpPr>
            <a:spLocks noGrp="1"/>
          </p:cNvSpPr>
          <p:nvPr>
            <p:ph type="ftr" sz="quarter" idx="11"/>
          </p:nvPr>
        </p:nvSpPr>
        <p:spPr/>
        <p:txBody>
          <a:bodyPr/>
          <a:lstStyle/>
          <a:p>
            <a:r>
              <a:rPr lang="sv-SE" smtClean="0"/>
              <a:t>IPN Short Gamma Ray Bursts</a:t>
            </a:r>
            <a:endParaRPr lang="en-US"/>
          </a:p>
        </p:txBody>
      </p:sp>
      <p:sp>
        <p:nvSpPr>
          <p:cNvPr id="20" name="Slide Number Placeholder 19"/>
          <p:cNvSpPr>
            <a:spLocks noGrp="1"/>
          </p:cNvSpPr>
          <p:nvPr>
            <p:ph type="sldNum" sz="quarter" idx="12"/>
          </p:nvPr>
        </p:nvSpPr>
        <p:spPr/>
        <p:txBody>
          <a:bodyPr/>
          <a:lstStyle/>
          <a:p>
            <a:fld id="{0FB56013-B943-42BA-886F-6F9D4EB85E9D}" type="slidenum">
              <a:rPr lang="en-US" smtClean="0"/>
              <a:t>11</a:t>
            </a:fld>
            <a:endParaRPr lang="en-US"/>
          </a:p>
        </p:txBody>
      </p:sp>
      <p:sp>
        <p:nvSpPr>
          <p:cNvPr id="32" name="Date Placeholder 31"/>
          <p:cNvSpPr>
            <a:spLocks noGrp="1"/>
          </p:cNvSpPr>
          <p:nvPr>
            <p:ph type="dt" sz="half" idx="10"/>
          </p:nvPr>
        </p:nvSpPr>
        <p:spPr/>
        <p:txBody>
          <a:bodyPr/>
          <a:lstStyle/>
          <a:p>
            <a:fld id="{98A8B371-8D74-2342-9AFB-2C28454F0F22}" type="datetime1">
              <a:rPr lang="en-GB" smtClean="0"/>
              <a:t>18/11/2011</a:t>
            </a:fld>
            <a:endParaRPr lang="en-US"/>
          </a:p>
        </p:txBody>
      </p:sp>
      <p:pic>
        <p:nvPicPr>
          <p:cNvPr id="33" name="Picture 32" descr="chri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5653" y="5220398"/>
            <a:ext cx="609620" cy="723719"/>
          </a:xfrm>
          <a:prstGeom prst="rect">
            <a:avLst/>
          </a:prstGeom>
        </p:spPr>
      </p:pic>
    </p:spTree>
    <p:extLst>
      <p:ext uri="{BB962C8B-B14F-4D97-AF65-F5344CB8AC3E}">
        <p14:creationId xmlns:p14="http://schemas.microsoft.com/office/powerpoint/2010/main" val="17664670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InterPlanetary Network (IPN)</a:t>
            </a:r>
            <a:endParaRPr lang="en-US" sz="2400" b="1" dirty="0">
              <a:latin typeface="Capitals"/>
            </a:endParaRPr>
          </a:p>
        </p:txBody>
      </p:sp>
      <p:sp>
        <p:nvSpPr>
          <p:cNvPr id="5" name="TextBox 4"/>
          <p:cNvSpPr txBox="1"/>
          <p:nvPr/>
        </p:nvSpPr>
        <p:spPr>
          <a:xfrm>
            <a:off x="536822" y="1532002"/>
            <a:ext cx="8144003" cy="4524316"/>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A group of spacecraft orbiting Earth, Mars and Mercury;</a:t>
            </a:r>
            <a:br>
              <a:rPr lang="en-US" b="1" dirty="0" smtClean="0"/>
            </a:br>
            <a:endParaRPr lang="en-US" b="1" dirty="0" smtClean="0"/>
          </a:p>
          <a:p>
            <a:pPr marL="285750" indent="-285750" algn="just">
              <a:buClr>
                <a:schemeClr val="accent2"/>
              </a:buClr>
              <a:buFont typeface="Wingdings" charset="2"/>
              <a:buChar char="ü"/>
            </a:pPr>
            <a:r>
              <a:rPr lang="en-US" b="1" dirty="0" smtClean="0"/>
              <a:t>Third and present generation (IPN3) started in 1990 with the launch of Ulysses;</a:t>
            </a:r>
            <a:br>
              <a:rPr lang="en-US" b="1" dirty="0" smtClean="0"/>
            </a:br>
            <a:endParaRPr lang="en-US" b="1" dirty="0" smtClean="0"/>
          </a:p>
          <a:p>
            <a:pPr marL="285750" indent="-285750" algn="just">
              <a:buClr>
                <a:schemeClr val="accent2"/>
              </a:buClr>
              <a:buFont typeface="Wingdings" charset="2"/>
              <a:buChar char="ü"/>
            </a:pPr>
            <a:r>
              <a:rPr lang="en-US" b="1" dirty="0" smtClean="0"/>
              <a:t>Present (main) configuration: Earth orbit (Swift, Fermi/GBM, Suzaku, INTEGRAL, RHESSI, AGILE), Mars orbit (Mars Odyssey), Mercury (MESSENGER), Lagrange L1 point (Konus-WIND); a few other missions contributed to IPN3 in the past but are now retired; </a:t>
            </a:r>
            <a:br>
              <a:rPr lang="en-US" b="1" dirty="0" smtClean="0"/>
            </a:br>
            <a:endParaRPr lang="en-US" b="1" dirty="0" smtClean="0"/>
          </a:p>
          <a:p>
            <a:pPr marL="285750" indent="-285750" algn="just">
              <a:buClr>
                <a:schemeClr val="accent2"/>
              </a:buClr>
              <a:buFont typeface="Wingdings" charset="2"/>
              <a:buChar char="ü"/>
            </a:pPr>
            <a:r>
              <a:rPr lang="en-US" b="1" dirty="0" smtClean="0"/>
              <a:t>Each spacecraft has, among other equipment, onboard gamma ray detectors; a few of the spacecraft (e.g. Swift and GBM) are dedicated gamma ray satellites;</a:t>
            </a:r>
            <a:br>
              <a:rPr lang="en-US" b="1" dirty="0" smtClean="0"/>
            </a:br>
            <a:endParaRPr lang="en-US" b="1" dirty="0" smtClean="0"/>
          </a:p>
          <a:p>
            <a:pPr marL="285750" indent="-285750" algn="just">
              <a:buClr>
                <a:schemeClr val="accent2"/>
              </a:buClr>
              <a:buFont typeface="Wingdings" charset="2"/>
              <a:buChar char="ü"/>
            </a:pPr>
            <a:r>
              <a:rPr lang="en-US" b="1" dirty="0" smtClean="0"/>
              <a:t>The IPN acts as an </a:t>
            </a:r>
            <a:r>
              <a:rPr lang="en-US" b="1" u="sng" dirty="0" smtClean="0"/>
              <a:t>all-sky all-time GRB monitor</a:t>
            </a:r>
            <a:r>
              <a:rPr lang="en-US" b="1" dirty="0" smtClean="0"/>
              <a:t>;</a:t>
            </a:r>
            <a:br>
              <a:rPr lang="en-US" b="1" dirty="0" smtClean="0"/>
            </a:br>
            <a:endParaRPr lang="en-US" b="1" dirty="0" smtClean="0"/>
          </a:p>
          <a:p>
            <a:pPr marL="285750" indent="-285750" algn="just">
              <a:buClr>
                <a:schemeClr val="accent2"/>
              </a:buClr>
              <a:buFont typeface="Wingdings" charset="2"/>
              <a:buChar char="ü"/>
            </a:pPr>
            <a:r>
              <a:rPr lang="en-US" b="1" dirty="0" smtClean="0"/>
              <a:t>Unfortunately the IPN will suffer from retiring a few of its missions quite soon (e.g. Swift);  </a:t>
            </a:r>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12</a:t>
            </a:fld>
            <a:endParaRPr lang="en-US"/>
          </a:p>
        </p:txBody>
      </p:sp>
      <p:sp>
        <p:nvSpPr>
          <p:cNvPr id="4" name="Date Placeholder 3"/>
          <p:cNvSpPr>
            <a:spLocks noGrp="1"/>
          </p:cNvSpPr>
          <p:nvPr>
            <p:ph type="dt" sz="half" idx="10"/>
          </p:nvPr>
        </p:nvSpPr>
        <p:spPr/>
        <p:txBody>
          <a:bodyPr/>
          <a:lstStyle/>
          <a:p>
            <a:fld id="{CA91A67F-6CD0-4648-BF7D-891734A714B1}" type="datetime1">
              <a:rPr lang="en-GB" smtClean="0"/>
              <a:t>18/11/2011</a:t>
            </a:fld>
            <a:endParaRPr lang="en-US"/>
          </a:p>
        </p:txBody>
      </p:sp>
    </p:spTree>
    <p:extLst>
      <p:ext uri="{BB962C8B-B14F-4D97-AF65-F5344CB8AC3E}">
        <p14:creationId xmlns:p14="http://schemas.microsoft.com/office/powerpoint/2010/main" val="13198110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IPN</a:t>
            </a:r>
            <a:r>
              <a:rPr lang="en-US" sz="2400" b="1" dirty="0">
                <a:latin typeface="Capitals"/>
              </a:rPr>
              <a:t> </a:t>
            </a:r>
            <a:r>
              <a:rPr lang="en-US" sz="2400" b="1" dirty="0" smtClean="0">
                <a:latin typeface="Capitals"/>
              </a:rPr>
              <a:t>Localization of GRB: Triangulation</a:t>
            </a:r>
            <a:endParaRPr lang="en-US" sz="2400" b="1" dirty="0">
              <a:latin typeface="Capitals"/>
            </a:endParaRPr>
          </a:p>
        </p:txBody>
      </p:sp>
      <p:pic>
        <p:nvPicPr>
          <p:cNvPr id="2" name="Picture 1" descr="ear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7763"/>
            <a:ext cx="1905000" cy="2857500"/>
          </a:xfrm>
          <a:prstGeom prst="rect">
            <a:avLst/>
          </a:prstGeom>
        </p:spPr>
      </p:pic>
      <p:pic>
        <p:nvPicPr>
          <p:cNvPr id="3" name="Picture 2" descr="Ma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966" y="4861494"/>
            <a:ext cx="1610471" cy="1865566"/>
          </a:xfrm>
          <a:prstGeom prst="rect">
            <a:avLst/>
          </a:prstGeom>
        </p:spPr>
      </p:pic>
      <p:pic>
        <p:nvPicPr>
          <p:cNvPr id="4" name="Picture 3" descr="RHESSI.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1187" y="2995927"/>
            <a:ext cx="915091" cy="906095"/>
          </a:xfrm>
          <a:prstGeom prst="rect">
            <a:avLst/>
          </a:prstGeom>
        </p:spPr>
      </p:pic>
      <p:pic>
        <p:nvPicPr>
          <p:cNvPr id="6" name="Picture 5" descr="swif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1918" y="2995927"/>
            <a:ext cx="1361699" cy="1074863"/>
          </a:xfrm>
          <a:prstGeom prst="rect">
            <a:avLst/>
          </a:prstGeom>
        </p:spPr>
      </p:pic>
      <p:pic>
        <p:nvPicPr>
          <p:cNvPr id="8" name="Picture 7" descr="mars-odyssey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3617" y="5819480"/>
            <a:ext cx="953261" cy="963563"/>
          </a:xfrm>
          <a:prstGeom prst="rect">
            <a:avLst/>
          </a:prstGeom>
        </p:spPr>
      </p:pic>
      <p:sp>
        <p:nvSpPr>
          <p:cNvPr id="9" name="Rectangle 8"/>
          <p:cNvSpPr/>
          <p:nvPr/>
        </p:nvSpPr>
        <p:spPr>
          <a:xfrm>
            <a:off x="5876325" y="6511676"/>
            <a:ext cx="1060553" cy="28479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265133" y="3430637"/>
            <a:ext cx="2893608" cy="6547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4752851" y="2049215"/>
            <a:ext cx="1518817" cy="3705613"/>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205480" y="1047523"/>
            <a:ext cx="2445892" cy="4569817"/>
          </a:xfrm>
          <a:prstGeom prst="ellipse">
            <a:avLst/>
          </a:prstGeom>
          <a:noFill/>
          <a:ln w="342900" cmpd="tri">
            <a:solidFill>
              <a:schemeClr val="accent2"/>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993442" y="1047523"/>
            <a:ext cx="1767589" cy="1948404"/>
          </a:xfrm>
          <a:prstGeom prst="ellipse">
            <a:avLst/>
          </a:prstGeom>
          <a:noFill/>
          <a:ln w="152400" cmpd="tri"/>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453351" y="4070790"/>
            <a:ext cx="1819962" cy="369332"/>
          </a:xfrm>
          <a:prstGeom prst="rect">
            <a:avLst/>
          </a:prstGeom>
          <a:noFill/>
        </p:spPr>
        <p:txBody>
          <a:bodyPr wrap="square" rtlCol="0">
            <a:spAutoFit/>
          </a:bodyPr>
          <a:lstStyle/>
          <a:p>
            <a:r>
              <a:rPr lang="en-US" b="1" dirty="0" smtClean="0"/>
              <a:t>IPN1 (RHESSI)</a:t>
            </a:r>
            <a:endParaRPr lang="en-US" b="1" dirty="0"/>
          </a:p>
        </p:txBody>
      </p:sp>
      <p:sp>
        <p:nvSpPr>
          <p:cNvPr id="24" name="TextBox 23"/>
          <p:cNvSpPr txBox="1"/>
          <p:nvPr/>
        </p:nvSpPr>
        <p:spPr>
          <a:xfrm>
            <a:off x="3770855" y="5926400"/>
            <a:ext cx="2500813" cy="369332"/>
          </a:xfrm>
          <a:prstGeom prst="rect">
            <a:avLst/>
          </a:prstGeom>
          <a:noFill/>
        </p:spPr>
        <p:txBody>
          <a:bodyPr wrap="square" rtlCol="0">
            <a:spAutoFit/>
          </a:bodyPr>
          <a:lstStyle/>
          <a:p>
            <a:r>
              <a:rPr lang="en-US" b="1" dirty="0" smtClean="0"/>
              <a:t>     IPN3 (Mars Odyssey)</a:t>
            </a:r>
            <a:endParaRPr lang="en-US" b="1" dirty="0"/>
          </a:p>
        </p:txBody>
      </p:sp>
      <p:sp>
        <p:nvSpPr>
          <p:cNvPr id="25" name="TextBox 24"/>
          <p:cNvSpPr txBox="1"/>
          <p:nvPr/>
        </p:nvSpPr>
        <p:spPr>
          <a:xfrm>
            <a:off x="4752851" y="4070790"/>
            <a:ext cx="1008180" cy="646331"/>
          </a:xfrm>
          <a:prstGeom prst="rect">
            <a:avLst/>
          </a:prstGeom>
          <a:noFill/>
        </p:spPr>
        <p:txBody>
          <a:bodyPr wrap="square" rtlCol="0">
            <a:spAutoFit/>
          </a:bodyPr>
          <a:lstStyle/>
          <a:p>
            <a:r>
              <a:rPr lang="en-US" b="1" dirty="0" smtClean="0"/>
              <a:t>IPN2</a:t>
            </a:r>
          </a:p>
          <a:p>
            <a:r>
              <a:rPr lang="en-US" b="1" dirty="0" smtClean="0"/>
              <a:t>(Swift)</a:t>
            </a:r>
            <a:endParaRPr lang="en-US" b="1" dirty="0"/>
          </a:p>
        </p:txBody>
      </p:sp>
      <p:sp>
        <p:nvSpPr>
          <p:cNvPr id="26" name="TextBox 25"/>
          <p:cNvSpPr txBox="1"/>
          <p:nvPr/>
        </p:nvSpPr>
        <p:spPr>
          <a:xfrm>
            <a:off x="2108013" y="1749877"/>
            <a:ext cx="1728309" cy="646331"/>
          </a:xfrm>
          <a:prstGeom prst="rect">
            <a:avLst/>
          </a:prstGeom>
          <a:noFill/>
        </p:spPr>
        <p:txBody>
          <a:bodyPr wrap="square" rtlCol="0">
            <a:spAutoFit/>
          </a:bodyPr>
          <a:lstStyle/>
          <a:p>
            <a:pPr algn="r"/>
            <a:r>
              <a:rPr lang="en-US" b="1" dirty="0" smtClean="0"/>
              <a:t>IPN2-3 3-sigma annulus</a:t>
            </a:r>
            <a:endParaRPr lang="en-US" b="1" dirty="0"/>
          </a:p>
        </p:txBody>
      </p:sp>
      <p:sp>
        <p:nvSpPr>
          <p:cNvPr id="27" name="TextBox 26"/>
          <p:cNvSpPr txBox="1"/>
          <p:nvPr/>
        </p:nvSpPr>
        <p:spPr>
          <a:xfrm>
            <a:off x="6936878" y="3902022"/>
            <a:ext cx="958353" cy="923330"/>
          </a:xfrm>
          <a:prstGeom prst="rect">
            <a:avLst/>
          </a:prstGeom>
          <a:noFill/>
        </p:spPr>
        <p:txBody>
          <a:bodyPr wrap="square" rtlCol="0">
            <a:spAutoFit/>
          </a:bodyPr>
          <a:lstStyle/>
          <a:p>
            <a:r>
              <a:rPr lang="en-US" b="1" dirty="0" smtClean="0"/>
              <a:t>IPN1-2 </a:t>
            </a:r>
          </a:p>
          <a:p>
            <a:r>
              <a:rPr lang="en-US" b="1" dirty="0" smtClean="0"/>
              <a:t>3-sigma annulus</a:t>
            </a:r>
            <a:endParaRPr lang="en-US" b="1" dirty="0"/>
          </a:p>
        </p:txBody>
      </p:sp>
      <p:sp>
        <p:nvSpPr>
          <p:cNvPr id="28" name="TextBox 27"/>
          <p:cNvSpPr txBox="1"/>
          <p:nvPr/>
        </p:nvSpPr>
        <p:spPr>
          <a:xfrm>
            <a:off x="2540091" y="3010278"/>
            <a:ext cx="1400978" cy="369332"/>
          </a:xfrm>
          <a:prstGeom prst="rect">
            <a:avLst/>
          </a:prstGeom>
          <a:noFill/>
        </p:spPr>
        <p:txBody>
          <a:bodyPr wrap="square" rtlCol="0">
            <a:spAutoFit/>
          </a:bodyPr>
          <a:lstStyle/>
          <a:p>
            <a:r>
              <a:rPr lang="en-US" dirty="0" smtClean="0">
                <a:solidFill>
                  <a:schemeClr val="accent3">
                    <a:lumMod val="60000"/>
                    <a:lumOff val="40000"/>
                  </a:schemeClr>
                </a:solidFill>
              </a:rPr>
              <a:t>1-2 baseline</a:t>
            </a:r>
            <a:endParaRPr lang="en-US" dirty="0">
              <a:solidFill>
                <a:schemeClr val="accent3">
                  <a:lumMod val="60000"/>
                  <a:lumOff val="40000"/>
                </a:schemeClr>
              </a:solidFill>
            </a:endParaRPr>
          </a:p>
        </p:txBody>
      </p:sp>
      <p:sp>
        <p:nvSpPr>
          <p:cNvPr id="29" name="TextBox 28"/>
          <p:cNvSpPr txBox="1"/>
          <p:nvPr/>
        </p:nvSpPr>
        <p:spPr>
          <a:xfrm>
            <a:off x="6271668" y="5261102"/>
            <a:ext cx="1505724" cy="369332"/>
          </a:xfrm>
          <a:prstGeom prst="rect">
            <a:avLst/>
          </a:prstGeom>
          <a:noFill/>
        </p:spPr>
        <p:txBody>
          <a:bodyPr wrap="square" rtlCol="0">
            <a:spAutoFit/>
          </a:bodyPr>
          <a:lstStyle/>
          <a:p>
            <a:r>
              <a:rPr lang="en-US" dirty="0" smtClean="0">
                <a:solidFill>
                  <a:schemeClr val="accent3">
                    <a:lumMod val="60000"/>
                    <a:lumOff val="40000"/>
                  </a:schemeClr>
                </a:solidFill>
              </a:rPr>
              <a:t>2-3 baseline</a:t>
            </a:r>
            <a:endParaRPr lang="en-US" dirty="0">
              <a:solidFill>
                <a:schemeClr val="accent3">
                  <a:lumMod val="60000"/>
                  <a:lumOff val="40000"/>
                </a:schemeClr>
              </a:solidFill>
            </a:endParaRPr>
          </a:p>
        </p:txBody>
      </p:sp>
      <p:sp>
        <p:nvSpPr>
          <p:cNvPr id="33" name="Freeform 32"/>
          <p:cNvSpPr/>
          <p:nvPr/>
        </p:nvSpPr>
        <p:spPr>
          <a:xfrm>
            <a:off x="4072001" y="2396208"/>
            <a:ext cx="315902" cy="536855"/>
          </a:xfrm>
          <a:custGeom>
            <a:avLst/>
            <a:gdLst>
              <a:gd name="connsiteX0" fmla="*/ 78560 w 315902"/>
              <a:gd name="connsiteY0" fmla="*/ 0 h 536855"/>
              <a:gd name="connsiteX1" fmla="*/ 39280 w 315902"/>
              <a:gd name="connsiteY1" fmla="*/ 144034 h 536855"/>
              <a:gd name="connsiteX2" fmla="*/ 26187 w 315902"/>
              <a:gd name="connsiteY2" fmla="*/ 183317 h 536855"/>
              <a:gd name="connsiteX3" fmla="*/ 0 w 315902"/>
              <a:gd name="connsiteY3" fmla="*/ 222599 h 536855"/>
              <a:gd name="connsiteX4" fmla="*/ 39280 w 315902"/>
              <a:gd name="connsiteY4" fmla="*/ 301163 h 536855"/>
              <a:gd name="connsiteX5" fmla="*/ 78560 w 315902"/>
              <a:gd name="connsiteY5" fmla="*/ 327351 h 536855"/>
              <a:gd name="connsiteX6" fmla="*/ 91653 w 315902"/>
              <a:gd name="connsiteY6" fmla="*/ 366633 h 536855"/>
              <a:gd name="connsiteX7" fmla="*/ 130933 w 315902"/>
              <a:gd name="connsiteY7" fmla="*/ 379727 h 536855"/>
              <a:gd name="connsiteX8" fmla="*/ 170213 w 315902"/>
              <a:gd name="connsiteY8" fmla="*/ 405915 h 536855"/>
              <a:gd name="connsiteX9" fmla="*/ 235679 w 315902"/>
              <a:gd name="connsiteY9" fmla="*/ 471385 h 536855"/>
              <a:gd name="connsiteX10" fmla="*/ 301145 w 315902"/>
              <a:gd name="connsiteY10" fmla="*/ 536855 h 536855"/>
              <a:gd name="connsiteX11" fmla="*/ 301145 w 315902"/>
              <a:gd name="connsiteY11" fmla="*/ 301163 h 536855"/>
              <a:gd name="connsiteX12" fmla="*/ 261865 w 315902"/>
              <a:gd name="connsiteY12" fmla="*/ 288069 h 536855"/>
              <a:gd name="connsiteX13" fmla="*/ 170213 w 315902"/>
              <a:gd name="connsiteY13" fmla="*/ 183317 h 536855"/>
              <a:gd name="connsiteX14" fmla="*/ 157119 w 315902"/>
              <a:gd name="connsiteY14" fmla="*/ 144034 h 536855"/>
              <a:gd name="connsiteX15" fmla="*/ 78560 w 315902"/>
              <a:gd name="connsiteY15" fmla="*/ 0 h 5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902" h="536855">
                <a:moveTo>
                  <a:pt x="78560" y="0"/>
                </a:moveTo>
                <a:cubicBezTo>
                  <a:pt x="58920" y="0"/>
                  <a:pt x="72506" y="44351"/>
                  <a:pt x="39280" y="144034"/>
                </a:cubicBezTo>
                <a:cubicBezTo>
                  <a:pt x="34916" y="157128"/>
                  <a:pt x="33843" y="171832"/>
                  <a:pt x="26187" y="183317"/>
                </a:cubicBezTo>
                <a:lnTo>
                  <a:pt x="0" y="222599"/>
                </a:lnTo>
                <a:cubicBezTo>
                  <a:pt x="10649" y="254546"/>
                  <a:pt x="13900" y="275781"/>
                  <a:pt x="39280" y="301163"/>
                </a:cubicBezTo>
                <a:cubicBezTo>
                  <a:pt x="50407" y="312291"/>
                  <a:pt x="65467" y="318622"/>
                  <a:pt x="78560" y="327351"/>
                </a:cubicBezTo>
                <a:cubicBezTo>
                  <a:pt x="82924" y="340445"/>
                  <a:pt x="81894" y="356873"/>
                  <a:pt x="91653" y="366633"/>
                </a:cubicBezTo>
                <a:cubicBezTo>
                  <a:pt x="101412" y="376393"/>
                  <a:pt x="118589" y="373554"/>
                  <a:pt x="130933" y="379727"/>
                </a:cubicBezTo>
                <a:cubicBezTo>
                  <a:pt x="145008" y="386765"/>
                  <a:pt x="157120" y="397186"/>
                  <a:pt x="170213" y="405915"/>
                </a:cubicBezTo>
                <a:cubicBezTo>
                  <a:pt x="240043" y="510668"/>
                  <a:pt x="148391" y="384091"/>
                  <a:pt x="235679" y="471385"/>
                </a:cubicBezTo>
                <a:cubicBezTo>
                  <a:pt x="322967" y="558678"/>
                  <a:pt x="196399" y="467021"/>
                  <a:pt x="301145" y="536855"/>
                </a:cubicBezTo>
                <a:cubicBezTo>
                  <a:pt x="310700" y="460408"/>
                  <a:pt x="328931" y="377578"/>
                  <a:pt x="301145" y="301163"/>
                </a:cubicBezTo>
                <a:cubicBezTo>
                  <a:pt x="296429" y="288192"/>
                  <a:pt x="274958" y="292434"/>
                  <a:pt x="261865" y="288069"/>
                </a:cubicBezTo>
                <a:cubicBezTo>
                  <a:pt x="216038" y="257515"/>
                  <a:pt x="192036" y="248787"/>
                  <a:pt x="170213" y="183317"/>
                </a:cubicBezTo>
                <a:cubicBezTo>
                  <a:pt x="165848" y="170223"/>
                  <a:pt x="163822" y="156100"/>
                  <a:pt x="157119" y="144034"/>
                </a:cubicBezTo>
                <a:cubicBezTo>
                  <a:pt x="120107" y="77408"/>
                  <a:pt x="98200" y="0"/>
                  <a:pt x="78560" y="0"/>
                </a:cubicBezTo>
                <a:close/>
              </a:path>
            </a:pathLst>
          </a:cu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eeform 33"/>
          <p:cNvSpPr/>
          <p:nvPr/>
        </p:nvSpPr>
        <p:spPr>
          <a:xfrm>
            <a:off x="4844503" y="995147"/>
            <a:ext cx="644567" cy="248786"/>
          </a:xfrm>
          <a:custGeom>
            <a:avLst/>
            <a:gdLst>
              <a:gd name="connsiteX0" fmla="*/ 0 w 644567"/>
              <a:gd name="connsiteY0" fmla="*/ 104752 h 248786"/>
              <a:gd name="connsiteX1" fmla="*/ 209492 w 644567"/>
              <a:gd name="connsiteY1" fmla="*/ 144034 h 248786"/>
              <a:gd name="connsiteX2" fmla="*/ 288052 w 644567"/>
              <a:gd name="connsiteY2" fmla="*/ 170222 h 248786"/>
              <a:gd name="connsiteX3" fmla="*/ 327332 w 644567"/>
              <a:gd name="connsiteY3" fmla="*/ 183316 h 248786"/>
              <a:gd name="connsiteX4" fmla="*/ 366611 w 644567"/>
              <a:gd name="connsiteY4" fmla="*/ 209504 h 248786"/>
              <a:gd name="connsiteX5" fmla="*/ 445171 w 644567"/>
              <a:gd name="connsiteY5" fmla="*/ 248786 h 248786"/>
              <a:gd name="connsiteX6" fmla="*/ 523730 w 644567"/>
              <a:gd name="connsiteY6" fmla="*/ 235692 h 248786"/>
              <a:gd name="connsiteX7" fmla="*/ 641570 w 644567"/>
              <a:gd name="connsiteY7" fmla="*/ 222598 h 248786"/>
              <a:gd name="connsiteX8" fmla="*/ 602290 w 644567"/>
              <a:gd name="connsiteY8" fmla="*/ 196410 h 248786"/>
              <a:gd name="connsiteX9" fmla="*/ 563010 w 644567"/>
              <a:gd name="connsiteY9" fmla="*/ 183316 h 248786"/>
              <a:gd name="connsiteX10" fmla="*/ 484451 w 644567"/>
              <a:gd name="connsiteY10" fmla="*/ 130940 h 248786"/>
              <a:gd name="connsiteX11" fmla="*/ 445171 w 644567"/>
              <a:gd name="connsiteY11" fmla="*/ 104752 h 248786"/>
              <a:gd name="connsiteX12" fmla="*/ 366611 w 644567"/>
              <a:gd name="connsiteY12" fmla="*/ 78564 h 248786"/>
              <a:gd name="connsiteX13" fmla="*/ 327332 w 644567"/>
              <a:gd name="connsiteY13" fmla="*/ 65470 h 248786"/>
              <a:gd name="connsiteX14" fmla="*/ 274959 w 644567"/>
              <a:gd name="connsiteY14" fmla="*/ 39282 h 248786"/>
              <a:gd name="connsiteX15" fmla="*/ 196399 w 644567"/>
              <a:gd name="connsiteY15" fmla="*/ 13094 h 248786"/>
              <a:gd name="connsiteX16" fmla="*/ 157119 w 644567"/>
              <a:gd name="connsiteY16" fmla="*/ 0 h 248786"/>
              <a:gd name="connsiteX17" fmla="*/ 104746 w 644567"/>
              <a:gd name="connsiteY17" fmla="*/ 13094 h 248786"/>
              <a:gd name="connsiteX18" fmla="*/ 26187 w 644567"/>
              <a:gd name="connsiteY18" fmla="*/ 65470 h 248786"/>
              <a:gd name="connsiteX19" fmla="*/ 0 w 644567"/>
              <a:gd name="connsiteY19" fmla="*/ 104752 h 24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4567" h="248786">
                <a:moveTo>
                  <a:pt x="0" y="104752"/>
                </a:moveTo>
                <a:cubicBezTo>
                  <a:pt x="158400" y="120593"/>
                  <a:pt x="89321" y="103975"/>
                  <a:pt x="209492" y="144034"/>
                </a:cubicBezTo>
                <a:lnTo>
                  <a:pt x="288052" y="170222"/>
                </a:lnTo>
                <a:lnTo>
                  <a:pt x="327332" y="183316"/>
                </a:lnTo>
                <a:cubicBezTo>
                  <a:pt x="340425" y="192045"/>
                  <a:pt x="352536" y="202466"/>
                  <a:pt x="366611" y="209504"/>
                </a:cubicBezTo>
                <a:cubicBezTo>
                  <a:pt x="475033" y="263718"/>
                  <a:pt x="332595" y="173731"/>
                  <a:pt x="445171" y="248786"/>
                </a:cubicBezTo>
                <a:cubicBezTo>
                  <a:pt x="471357" y="244421"/>
                  <a:pt x="497415" y="239201"/>
                  <a:pt x="523730" y="235692"/>
                </a:cubicBezTo>
                <a:cubicBezTo>
                  <a:pt x="562905" y="230468"/>
                  <a:pt x="606221" y="240273"/>
                  <a:pt x="641570" y="222598"/>
                </a:cubicBezTo>
                <a:cubicBezTo>
                  <a:pt x="655645" y="215560"/>
                  <a:pt x="616365" y="203448"/>
                  <a:pt x="602290" y="196410"/>
                </a:cubicBezTo>
                <a:cubicBezTo>
                  <a:pt x="589946" y="190237"/>
                  <a:pt x="575075" y="190019"/>
                  <a:pt x="563010" y="183316"/>
                </a:cubicBezTo>
                <a:cubicBezTo>
                  <a:pt x="535498" y="168031"/>
                  <a:pt x="510637" y="148399"/>
                  <a:pt x="484451" y="130940"/>
                </a:cubicBezTo>
                <a:cubicBezTo>
                  <a:pt x="471358" y="122211"/>
                  <a:pt x="460100" y="109729"/>
                  <a:pt x="445171" y="104752"/>
                </a:cubicBezTo>
                <a:lnTo>
                  <a:pt x="366611" y="78564"/>
                </a:lnTo>
                <a:cubicBezTo>
                  <a:pt x="353518" y="74199"/>
                  <a:pt x="339676" y="71642"/>
                  <a:pt x="327332" y="65470"/>
                </a:cubicBezTo>
                <a:cubicBezTo>
                  <a:pt x="309874" y="56741"/>
                  <a:pt x="293081" y="46531"/>
                  <a:pt x="274959" y="39282"/>
                </a:cubicBezTo>
                <a:cubicBezTo>
                  <a:pt x="249330" y="29030"/>
                  <a:pt x="222586" y="21823"/>
                  <a:pt x="196399" y="13094"/>
                </a:cubicBezTo>
                <a:lnTo>
                  <a:pt x="157119" y="0"/>
                </a:lnTo>
                <a:cubicBezTo>
                  <a:pt x="139661" y="4365"/>
                  <a:pt x="120841" y="5046"/>
                  <a:pt x="104746" y="13094"/>
                </a:cubicBezTo>
                <a:cubicBezTo>
                  <a:pt x="76596" y="27170"/>
                  <a:pt x="26187" y="65470"/>
                  <a:pt x="26187" y="65470"/>
                </a:cubicBezTo>
                <a:cubicBezTo>
                  <a:pt x="-2421" y="108383"/>
                  <a:pt x="15737" y="104752"/>
                  <a:pt x="0" y="104752"/>
                </a:cubicBezTo>
                <a:close/>
              </a:path>
            </a:pathLst>
          </a:cu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Arrow Connector 35"/>
          <p:cNvCxnSpPr>
            <a:stCxn id="34" idx="10"/>
          </p:cNvCxnSpPr>
          <p:nvPr/>
        </p:nvCxnSpPr>
        <p:spPr>
          <a:xfrm>
            <a:off x="5328954" y="1126087"/>
            <a:ext cx="2212759" cy="667796"/>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3" idx="11"/>
          </p:cNvCxnSpPr>
          <p:nvPr/>
        </p:nvCxnSpPr>
        <p:spPr>
          <a:xfrm flipV="1">
            <a:off x="4373146" y="1793883"/>
            <a:ext cx="3168567" cy="903488"/>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541713" y="1448675"/>
            <a:ext cx="1283139" cy="646331"/>
          </a:xfrm>
          <a:prstGeom prst="rect">
            <a:avLst/>
          </a:prstGeom>
          <a:noFill/>
        </p:spPr>
        <p:txBody>
          <a:bodyPr wrap="square" rtlCol="0">
            <a:spAutoFit/>
          </a:bodyPr>
          <a:lstStyle/>
          <a:p>
            <a:r>
              <a:rPr lang="en-US" b="1" dirty="0" smtClean="0"/>
              <a:t>Error</a:t>
            </a:r>
          </a:p>
          <a:p>
            <a:r>
              <a:rPr lang="en-US" b="1" dirty="0" smtClean="0"/>
              <a:t>Boxes</a:t>
            </a:r>
            <a:endParaRPr lang="en-US" b="1" dirty="0"/>
          </a:p>
        </p:txBody>
      </p:sp>
      <p:pic>
        <p:nvPicPr>
          <p:cNvPr id="41" name="Picture 40" descr="explosio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9554" y="583033"/>
            <a:ext cx="706501" cy="824227"/>
          </a:xfrm>
          <a:prstGeom prst="rect">
            <a:avLst/>
          </a:prstGeom>
        </p:spPr>
      </p:pic>
      <p:sp>
        <p:nvSpPr>
          <p:cNvPr id="5" name="Footer Placeholder 4"/>
          <p:cNvSpPr>
            <a:spLocks noGrp="1"/>
          </p:cNvSpPr>
          <p:nvPr>
            <p:ph type="ftr" sz="quarter" idx="11"/>
          </p:nvPr>
        </p:nvSpPr>
        <p:spPr>
          <a:xfrm>
            <a:off x="3174118" y="6324418"/>
            <a:ext cx="2895600" cy="365125"/>
          </a:xfrm>
        </p:spPr>
        <p:txBody>
          <a:bodyPr/>
          <a:lstStyle/>
          <a:p>
            <a:r>
              <a:rPr lang="sv-SE" dirty="0" smtClean="0"/>
              <a:t>IPN Short Gamma Ray </a:t>
            </a:r>
            <a:r>
              <a:rPr lang="sv-SE" dirty="0" err="1" smtClean="0"/>
              <a:t>Bursts</a:t>
            </a:r>
            <a:endParaRPr lang="en-US" dirty="0"/>
          </a:p>
        </p:txBody>
      </p:sp>
      <p:sp>
        <p:nvSpPr>
          <p:cNvPr id="10" name="Slide Number Placeholder 9"/>
          <p:cNvSpPr>
            <a:spLocks noGrp="1"/>
          </p:cNvSpPr>
          <p:nvPr>
            <p:ph type="sldNum" sz="quarter" idx="12"/>
          </p:nvPr>
        </p:nvSpPr>
        <p:spPr/>
        <p:txBody>
          <a:bodyPr/>
          <a:lstStyle/>
          <a:p>
            <a:fld id="{0FB56013-B943-42BA-886F-6F9D4EB85E9D}" type="slidenum">
              <a:rPr lang="en-US" smtClean="0"/>
              <a:t>13</a:t>
            </a:fld>
            <a:endParaRPr lang="en-US"/>
          </a:p>
        </p:txBody>
      </p:sp>
      <p:sp>
        <p:nvSpPr>
          <p:cNvPr id="12" name="Date Placeholder 11"/>
          <p:cNvSpPr>
            <a:spLocks noGrp="1"/>
          </p:cNvSpPr>
          <p:nvPr>
            <p:ph type="dt" sz="half" idx="10"/>
          </p:nvPr>
        </p:nvSpPr>
        <p:spPr/>
        <p:txBody>
          <a:bodyPr/>
          <a:lstStyle/>
          <a:p>
            <a:fld id="{0966FA87-E719-1B4E-9945-7ABAD6307A96}" type="datetime1">
              <a:rPr lang="en-GB" smtClean="0"/>
              <a:t>18/11/2011</a:t>
            </a:fld>
            <a:endParaRPr lang="en-US"/>
          </a:p>
        </p:txBody>
      </p:sp>
      <p:sp>
        <p:nvSpPr>
          <p:cNvPr id="14" name="TextBox 13"/>
          <p:cNvSpPr txBox="1"/>
          <p:nvPr/>
        </p:nvSpPr>
        <p:spPr>
          <a:xfrm>
            <a:off x="457200" y="4825352"/>
            <a:ext cx="3195817" cy="923330"/>
          </a:xfrm>
          <a:prstGeom prst="rect">
            <a:avLst/>
          </a:prstGeom>
          <a:noFill/>
        </p:spPr>
        <p:txBody>
          <a:bodyPr wrap="square" rtlCol="0">
            <a:spAutoFit/>
          </a:bodyPr>
          <a:lstStyle/>
          <a:p>
            <a:r>
              <a:rPr lang="en-US" b="1" dirty="0" smtClean="0"/>
              <a:t>By timing the burst arrivals at different IPN spacecraft, the burst position is reconstructed</a:t>
            </a:r>
            <a:endParaRPr lang="en-US" b="1" dirty="0"/>
          </a:p>
        </p:txBody>
      </p:sp>
    </p:spTree>
    <p:extLst>
      <p:ext uri="{BB962C8B-B14F-4D97-AF65-F5344CB8AC3E}">
        <p14:creationId xmlns:p14="http://schemas.microsoft.com/office/powerpoint/2010/main" val="408081599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IPN Localization of Gamma Ray Bursts</a:t>
            </a:r>
            <a:endParaRPr lang="en-US" sz="2400" b="1" dirty="0">
              <a:latin typeface="Capitals"/>
            </a:endParaRPr>
          </a:p>
        </p:txBody>
      </p:sp>
      <p:sp>
        <p:nvSpPr>
          <p:cNvPr id="3" name="TextBox 2"/>
          <p:cNvSpPr txBox="1"/>
          <p:nvPr/>
        </p:nvSpPr>
        <p:spPr>
          <a:xfrm>
            <a:off x="536822" y="1532002"/>
            <a:ext cx="8144003" cy="5078314"/>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Uses triangulation as its principle;</a:t>
            </a:r>
            <a:br>
              <a:rPr lang="en-US" b="1" dirty="0" smtClean="0"/>
            </a:br>
            <a:endParaRPr lang="en-US" b="1" dirty="0" smtClean="0"/>
          </a:p>
          <a:p>
            <a:pPr marL="285750" indent="-285750" algn="just">
              <a:buClr>
                <a:schemeClr val="accent2"/>
              </a:buClr>
              <a:buFont typeface="Wingdings" charset="2"/>
              <a:buChar char="ü"/>
            </a:pPr>
            <a:r>
              <a:rPr lang="en-US" b="1" dirty="0" smtClean="0"/>
              <a:t>Two independent IPN spacecraft triangulate the position of a GRB to a 3-sigma annulus; three independent spacecraft triangulate the position of a GRB to the intersection of two annuli; and so on…</a:t>
            </a:r>
            <a:br>
              <a:rPr lang="en-US" b="1" dirty="0" smtClean="0"/>
            </a:br>
            <a:endParaRPr lang="en-US" b="1" dirty="0" smtClean="0"/>
          </a:p>
          <a:p>
            <a:pPr marL="285750" indent="-285750" algn="just">
              <a:buClr>
                <a:schemeClr val="accent2"/>
              </a:buClr>
              <a:buFont typeface="Wingdings" charset="2"/>
              <a:buChar char="ü"/>
            </a:pPr>
            <a:r>
              <a:rPr lang="en-US" b="1" dirty="0" smtClean="0"/>
              <a:t>The longer the separation between spacecraft (baseline) the thinner the annulus; </a:t>
            </a:r>
            <a:br>
              <a:rPr lang="en-US" b="1" dirty="0" smtClean="0"/>
            </a:br>
            <a:endParaRPr lang="en-US" b="1" dirty="0" smtClean="0"/>
          </a:p>
          <a:p>
            <a:pPr marL="285750" indent="-285750" algn="just">
              <a:buClr>
                <a:schemeClr val="accent2"/>
              </a:buClr>
              <a:buFont typeface="Wingdings" charset="2"/>
              <a:buChar char="ü"/>
            </a:pPr>
            <a:r>
              <a:rPr lang="en-US" b="1" dirty="0" smtClean="0"/>
              <a:t>The intersection regions of independent annuli form the GRB ERROR BOX regions (3-sigma) hence one wants further separated satellites for thinner annuli and smaller error boxes;</a:t>
            </a:r>
            <a:br>
              <a:rPr lang="en-US" b="1" dirty="0" smtClean="0"/>
            </a:br>
            <a:endParaRPr lang="en-US" b="1" dirty="0" smtClean="0"/>
          </a:p>
          <a:p>
            <a:pPr marL="285750" indent="-285750" algn="just">
              <a:buClr>
                <a:schemeClr val="accent2"/>
              </a:buClr>
              <a:buFont typeface="Wingdings" charset="2"/>
              <a:buChar char="ü"/>
            </a:pPr>
            <a:r>
              <a:rPr lang="en-US" b="1" dirty="0" smtClean="0"/>
              <a:t>Konus-WIND is sensitive to a band in the sky (has N-pole and S-pole detectors), this is called the Konus ecliptic band and if we use Konus as a localizing craft, we keep the error boxes within the ecliptic band only;</a:t>
            </a:r>
            <a:br>
              <a:rPr lang="en-US" b="1" dirty="0" smtClean="0"/>
            </a:br>
            <a:endParaRPr lang="en-US" b="1" dirty="0" smtClean="0"/>
          </a:p>
          <a:p>
            <a:pPr marL="285750" indent="-285750" algn="just">
              <a:buClr>
                <a:schemeClr val="accent2"/>
              </a:buClr>
              <a:buFont typeface="Wingdings" charset="2"/>
              <a:buChar char="ü"/>
            </a:pPr>
            <a:r>
              <a:rPr lang="en-US" b="1" dirty="0" smtClean="0"/>
              <a:t>The annuli are approximations of the localization regions only;  </a:t>
            </a:r>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14</a:t>
            </a:fld>
            <a:endParaRPr lang="en-US"/>
          </a:p>
        </p:txBody>
      </p:sp>
      <p:sp>
        <p:nvSpPr>
          <p:cNvPr id="5" name="Date Placeholder 4"/>
          <p:cNvSpPr>
            <a:spLocks noGrp="1"/>
          </p:cNvSpPr>
          <p:nvPr>
            <p:ph type="dt" sz="half" idx="10"/>
          </p:nvPr>
        </p:nvSpPr>
        <p:spPr/>
        <p:txBody>
          <a:bodyPr/>
          <a:lstStyle/>
          <a:p>
            <a:fld id="{CC2784F2-E919-9944-B162-6B275D001A99}" type="datetime1">
              <a:rPr lang="en-GB" smtClean="0"/>
              <a:t>18/11/2011</a:t>
            </a:fld>
            <a:endParaRPr lang="en-US"/>
          </a:p>
        </p:txBody>
      </p:sp>
    </p:spTree>
    <p:extLst>
      <p:ext uri="{BB962C8B-B14F-4D97-AF65-F5344CB8AC3E}">
        <p14:creationId xmlns:p14="http://schemas.microsoft.com/office/powerpoint/2010/main" val="41835029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IPN</a:t>
            </a:r>
            <a:r>
              <a:rPr lang="en-US" sz="2400" b="1" dirty="0">
                <a:latin typeface="Capitals"/>
              </a:rPr>
              <a:t> </a:t>
            </a:r>
            <a:r>
              <a:rPr lang="en-US" sz="2400" b="1" dirty="0" smtClean="0">
                <a:latin typeface="Capitals"/>
              </a:rPr>
              <a:t>Localization of GRB: Konus Ecliptic Band</a:t>
            </a:r>
            <a:endParaRPr lang="en-US" sz="2400" b="1" dirty="0">
              <a:latin typeface="Capitals"/>
            </a:endParaRPr>
          </a:p>
        </p:txBody>
      </p:sp>
      <p:pic>
        <p:nvPicPr>
          <p:cNvPr id="2" name="Picture 1" descr="ear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7763"/>
            <a:ext cx="1905000" cy="2857500"/>
          </a:xfrm>
          <a:prstGeom prst="rect">
            <a:avLst/>
          </a:prstGeom>
        </p:spPr>
      </p:pic>
      <p:pic>
        <p:nvPicPr>
          <p:cNvPr id="3" name="Picture 2" descr="Ma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966" y="4861494"/>
            <a:ext cx="1610471" cy="1865566"/>
          </a:xfrm>
          <a:prstGeom prst="rect">
            <a:avLst/>
          </a:prstGeom>
        </p:spPr>
      </p:pic>
      <p:pic>
        <p:nvPicPr>
          <p:cNvPr id="4" name="Picture 3" descr="RHESSI.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1187" y="2995927"/>
            <a:ext cx="915091" cy="906095"/>
          </a:xfrm>
          <a:prstGeom prst="rect">
            <a:avLst/>
          </a:prstGeom>
        </p:spPr>
      </p:pic>
      <p:pic>
        <p:nvPicPr>
          <p:cNvPr id="6" name="Picture 5" descr="swif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1918" y="2995927"/>
            <a:ext cx="1361699" cy="1074863"/>
          </a:xfrm>
          <a:prstGeom prst="rect">
            <a:avLst/>
          </a:prstGeom>
        </p:spPr>
      </p:pic>
      <p:pic>
        <p:nvPicPr>
          <p:cNvPr id="8" name="Picture 7" descr="mars-odyssey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3617" y="5819480"/>
            <a:ext cx="953261" cy="963563"/>
          </a:xfrm>
          <a:prstGeom prst="rect">
            <a:avLst/>
          </a:prstGeom>
        </p:spPr>
      </p:pic>
      <p:sp>
        <p:nvSpPr>
          <p:cNvPr id="9" name="Rectangle 8"/>
          <p:cNvSpPr/>
          <p:nvPr/>
        </p:nvSpPr>
        <p:spPr>
          <a:xfrm>
            <a:off x="5876325" y="6511676"/>
            <a:ext cx="1060553" cy="28479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05480" y="1047523"/>
            <a:ext cx="2445892" cy="4569817"/>
          </a:xfrm>
          <a:prstGeom prst="ellipse">
            <a:avLst/>
          </a:prstGeom>
          <a:noFill/>
          <a:ln w="342900" cmpd="tri">
            <a:solidFill>
              <a:schemeClr val="accent2"/>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993442" y="1047523"/>
            <a:ext cx="1767589" cy="1948404"/>
          </a:xfrm>
          <a:prstGeom prst="ellipse">
            <a:avLst/>
          </a:prstGeom>
          <a:noFill/>
          <a:ln w="152400" cmpd="tri"/>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453351" y="4070790"/>
            <a:ext cx="1819962" cy="369332"/>
          </a:xfrm>
          <a:prstGeom prst="rect">
            <a:avLst/>
          </a:prstGeom>
          <a:noFill/>
        </p:spPr>
        <p:txBody>
          <a:bodyPr wrap="square" rtlCol="0">
            <a:spAutoFit/>
          </a:bodyPr>
          <a:lstStyle/>
          <a:p>
            <a:r>
              <a:rPr lang="en-US" b="1" dirty="0" smtClean="0"/>
              <a:t>IPN1 (RHESSI)</a:t>
            </a:r>
            <a:endParaRPr lang="en-US" b="1" dirty="0"/>
          </a:p>
        </p:txBody>
      </p:sp>
      <p:sp>
        <p:nvSpPr>
          <p:cNvPr id="24" name="TextBox 23"/>
          <p:cNvSpPr txBox="1"/>
          <p:nvPr/>
        </p:nvSpPr>
        <p:spPr>
          <a:xfrm>
            <a:off x="3796775" y="6013206"/>
            <a:ext cx="2500813" cy="369332"/>
          </a:xfrm>
          <a:prstGeom prst="rect">
            <a:avLst/>
          </a:prstGeom>
          <a:noFill/>
        </p:spPr>
        <p:txBody>
          <a:bodyPr wrap="square" rtlCol="0">
            <a:spAutoFit/>
          </a:bodyPr>
          <a:lstStyle/>
          <a:p>
            <a:r>
              <a:rPr lang="en-US" b="1" dirty="0" smtClean="0"/>
              <a:t>     IPN3 (Mars Odyssey)</a:t>
            </a:r>
            <a:endParaRPr lang="en-US" b="1" dirty="0"/>
          </a:p>
        </p:txBody>
      </p:sp>
      <p:sp>
        <p:nvSpPr>
          <p:cNvPr id="25" name="TextBox 24"/>
          <p:cNvSpPr txBox="1"/>
          <p:nvPr/>
        </p:nvSpPr>
        <p:spPr>
          <a:xfrm>
            <a:off x="4752851" y="4070790"/>
            <a:ext cx="1008180" cy="646331"/>
          </a:xfrm>
          <a:prstGeom prst="rect">
            <a:avLst/>
          </a:prstGeom>
          <a:noFill/>
        </p:spPr>
        <p:txBody>
          <a:bodyPr wrap="square" rtlCol="0">
            <a:spAutoFit/>
          </a:bodyPr>
          <a:lstStyle/>
          <a:p>
            <a:r>
              <a:rPr lang="en-US" b="1" dirty="0" smtClean="0"/>
              <a:t>IPN2</a:t>
            </a:r>
          </a:p>
          <a:p>
            <a:r>
              <a:rPr lang="en-US" b="1" dirty="0" smtClean="0"/>
              <a:t>(Swift)</a:t>
            </a:r>
            <a:endParaRPr lang="en-US" b="1" dirty="0"/>
          </a:p>
        </p:txBody>
      </p:sp>
      <p:sp>
        <p:nvSpPr>
          <p:cNvPr id="26" name="TextBox 25"/>
          <p:cNvSpPr txBox="1"/>
          <p:nvPr/>
        </p:nvSpPr>
        <p:spPr>
          <a:xfrm>
            <a:off x="2108013" y="1762971"/>
            <a:ext cx="1728309" cy="646331"/>
          </a:xfrm>
          <a:prstGeom prst="rect">
            <a:avLst/>
          </a:prstGeom>
          <a:noFill/>
        </p:spPr>
        <p:txBody>
          <a:bodyPr wrap="square" rtlCol="0">
            <a:spAutoFit/>
          </a:bodyPr>
          <a:lstStyle/>
          <a:p>
            <a:pPr algn="r"/>
            <a:r>
              <a:rPr lang="en-US" b="1" dirty="0" smtClean="0"/>
              <a:t>IPN2-3 3-sigma annulus</a:t>
            </a:r>
            <a:endParaRPr lang="en-US" b="1" dirty="0"/>
          </a:p>
        </p:txBody>
      </p:sp>
      <p:sp>
        <p:nvSpPr>
          <p:cNvPr id="27" name="TextBox 26"/>
          <p:cNvSpPr txBox="1"/>
          <p:nvPr/>
        </p:nvSpPr>
        <p:spPr>
          <a:xfrm>
            <a:off x="6936878" y="3902022"/>
            <a:ext cx="958353" cy="923330"/>
          </a:xfrm>
          <a:prstGeom prst="rect">
            <a:avLst/>
          </a:prstGeom>
          <a:noFill/>
        </p:spPr>
        <p:txBody>
          <a:bodyPr wrap="square" rtlCol="0">
            <a:spAutoFit/>
          </a:bodyPr>
          <a:lstStyle/>
          <a:p>
            <a:r>
              <a:rPr lang="en-US" b="1" dirty="0" smtClean="0"/>
              <a:t>IPN1-2 </a:t>
            </a:r>
          </a:p>
          <a:p>
            <a:r>
              <a:rPr lang="en-US" b="1" dirty="0" smtClean="0"/>
              <a:t>3-sigma annulus</a:t>
            </a:r>
            <a:endParaRPr lang="en-US" b="1" dirty="0"/>
          </a:p>
        </p:txBody>
      </p:sp>
      <p:sp>
        <p:nvSpPr>
          <p:cNvPr id="33" name="Freeform 32"/>
          <p:cNvSpPr/>
          <p:nvPr/>
        </p:nvSpPr>
        <p:spPr>
          <a:xfrm>
            <a:off x="4072001" y="2396208"/>
            <a:ext cx="315902" cy="536855"/>
          </a:xfrm>
          <a:custGeom>
            <a:avLst/>
            <a:gdLst>
              <a:gd name="connsiteX0" fmla="*/ 78560 w 315902"/>
              <a:gd name="connsiteY0" fmla="*/ 0 h 536855"/>
              <a:gd name="connsiteX1" fmla="*/ 39280 w 315902"/>
              <a:gd name="connsiteY1" fmla="*/ 144034 h 536855"/>
              <a:gd name="connsiteX2" fmla="*/ 26187 w 315902"/>
              <a:gd name="connsiteY2" fmla="*/ 183317 h 536855"/>
              <a:gd name="connsiteX3" fmla="*/ 0 w 315902"/>
              <a:gd name="connsiteY3" fmla="*/ 222599 h 536855"/>
              <a:gd name="connsiteX4" fmla="*/ 39280 w 315902"/>
              <a:gd name="connsiteY4" fmla="*/ 301163 h 536855"/>
              <a:gd name="connsiteX5" fmla="*/ 78560 w 315902"/>
              <a:gd name="connsiteY5" fmla="*/ 327351 h 536855"/>
              <a:gd name="connsiteX6" fmla="*/ 91653 w 315902"/>
              <a:gd name="connsiteY6" fmla="*/ 366633 h 536855"/>
              <a:gd name="connsiteX7" fmla="*/ 130933 w 315902"/>
              <a:gd name="connsiteY7" fmla="*/ 379727 h 536855"/>
              <a:gd name="connsiteX8" fmla="*/ 170213 w 315902"/>
              <a:gd name="connsiteY8" fmla="*/ 405915 h 536855"/>
              <a:gd name="connsiteX9" fmla="*/ 235679 w 315902"/>
              <a:gd name="connsiteY9" fmla="*/ 471385 h 536855"/>
              <a:gd name="connsiteX10" fmla="*/ 301145 w 315902"/>
              <a:gd name="connsiteY10" fmla="*/ 536855 h 536855"/>
              <a:gd name="connsiteX11" fmla="*/ 301145 w 315902"/>
              <a:gd name="connsiteY11" fmla="*/ 301163 h 536855"/>
              <a:gd name="connsiteX12" fmla="*/ 261865 w 315902"/>
              <a:gd name="connsiteY12" fmla="*/ 288069 h 536855"/>
              <a:gd name="connsiteX13" fmla="*/ 170213 w 315902"/>
              <a:gd name="connsiteY13" fmla="*/ 183317 h 536855"/>
              <a:gd name="connsiteX14" fmla="*/ 157119 w 315902"/>
              <a:gd name="connsiteY14" fmla="*/ 144034 h 536855"/>
              <a:gd name="connsiteX15" fmla="*/ 78560 w 315902"/>
              <a:gd name="connsiteY15" fmla="*/ 0 h 5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902" h="536855">
                <a:moveTo>
                  <a:pt x="78560" y="0"/>
                </a:moveTo>
                <a:cubicBezTo>
                  <a:pt x="58920" y="0"/>
                  <a:pt x="72506" y="44351"/>
                  <a:pt x="39280" y="144034"/>
                </a:cubicBezTo>
                <a:cubicBezTo>
                  <a:pt x="34916" y="157128"/>
                  <a:pt x="33843" y="171832"/>
                  <a:pt x="26187" y="183317"/>
                </a:cubicBezTo>
                <a:lnTo>
                  <a:pt x="0" y="222599"/>
                </a:lnTo>
                <a:cubicBezTo>
                  <a:pt x="10649" y="254546"/>
                  <a:pt x="13900" y="275781"/>
                  <a:pt x="39280" y="301163"/>
                </a:cubicBezTo>
                <a:cubicBezTo>
                  <a:pt x="50407" y="312291"/>
                  <a:pt x="65467" y="318622"/>
                  <a:pt x="78560" y="327351"/>
                </a:cubicBezTo>
                <a:cubicBezTo>
                  <a:pt x="82924" y="340445"/>
                  <a:pt x="81894" y="356873"/>
                  <a:pt x="91653" y="366633"/>
                </a:cubicBezTo>
                <a:cubicBezTo>
                  <a:pt x="101412" y="376393"/>
                  <a:pt x="118589" y="373554"/>
                  <a:pt x="130933" y="379727"/>
                </a:cubicBezTo>
                <a:cubicBezTo>
                  <a:pt x="145008" y="386765"/>
                  <a:pt x="157120" y="397186"/>
                  <a:pt x="170213" y="405915"/>
                </a:cubicBezTo>
                <a:cubicBezTo>
                  <a:pt x="240043" y="510668"/>
                  <a:pt x="148391" y="384091"/>
                  <a:pt x="235679" y="471385"/>
                </a:cubicBezTo>
                <a:cubicBezTo>
                  <a:pt x="322967" y="558678"/>
                  <a:pt x="196399" y="467021"/>
                  <a:pt x="301145" y="536855"/>
                </a:cubicBezTo>
                <a:cubicBezTo>
                  <a:pt x="310700" y="460408"/>
                  <a:pt x="328931" y="377578"/>
                  <a:pt x="301145" y="301163"/>
                </a:cubicBezTo>
                <a:cubicBezTo>
                  <a:pt x="296429" y="288192"/>
                  <a:pt x="274958" y="292434"/>
                  <a:pt x="261865" y="288069"/>
                </a:cubicBezTo>
                <a:cubicBezTo>
                  <a:pt x="216038" y="257515"/>
                  <a:pt x="192036" y="248787"/>
                  <a:pt x="170213" y="183317"/>
                </a:cubicBezTo>
                <a:cubicBezTo>
                  <a:pt x="165848" y="170223"/>
                  <a:pt x="163822" y="156100"/>
                  <a:pt x="157119" y="144034"/>
                </a:cubicBezTo>
                <a:cubicBezTo>
                  <a:pt x="120107" y="77408"/>
                  <a:pt x="98200" y="0"/>
                  <a:pt x="78560" y="0"/>
                </a:cubicBezTo>
                <a:close/>
              </a:path>
            </a:pathLst>
          </a:cu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konusWIN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581" y="4978400"/>
            <a:ext cx="1879600" cy="1879600"/>
          </a:xfrm>
          <a:prstGeom prst="rect">
            <a:avLst/>
          </a:prstGeom>
        </p:spPr>
      </p:pic>
      <p:sp>
        <p:nvSpPr>
          <p:cNvPr id="10" name="TextBox 9"/>
          <p:cNvSpPr txBox="1"/>
          <p:nvPr/>
        </p:nvSpPr>
        <p:spPr>
          <a:xfrm>
            <a:off x="1453351" y="6324418"/>
            <a:ext cx="1518817" cy="369332"/>
          </a:xfrm>
          <a:prstGeom prst="rect">
            <a:avLst/>
          </a:prstGeom>
          <a:noFill/>
        </p:spPr>
        <p:txBody>
          <a:bodyPr wrap="square" rtlCol="0">
            <a:spAutoFit/>
          </a:bodyPr>
          <a:lstStyle/>
          <a:p>
            <a:r>
              <a:rPr lang="en-US" b="1" dirty="0" smtClean="0"/>
              <a:t>Konus-WIND</a:t>
            </a:r>
            <a:endParaRPr lang="en-US" b="1" dirty="0"/>
          </a:p>
        </p:txBody>
      </p:sp>
      <p:cxnSp>
        <p:nvCxnSpPr>
          <p:cNvPr id="18" name="Curved Connector 17"/>
          <p:cNvCxnSpPr/>
          <p:nvPr/>
        </p:nvCxnSpPr>
        <p:spPr>
          <a:xfrm flipV="1">
            <a:off x="1" y="995147"/>
            <a:ext cx="7777391" cy="4085338"/>
          </a:xfrm>
          <a:prstGeom prst="curvedConnector3">
            <a:avLst/>
          </a:prstGeom>
          <a:ln w="63500">
            <a:solidFill>
              <a:schemeClr val="tx1">
                <a:lumMod val="9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flipV="1">
            <a:off x="1453351" y="1448675"/>
            <a:ext cx="6324041" cy="4370805"/>
          </a:xfrm>
          <a:prstGeom prst="curvedConnector3">
            <a:avLst/>
          </a:prstGeom>
          <a:ln w="635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808491" y="1693854"/>
            <a:ext cx="1937801" cy="923330"/>
          </a:xfrm>
          <a:prstGeom prst="rect">
            <a:avLst/>
          </a:prstGeom>
          <a:noFill/>
        </p:spPr>
        <p:txBody>
          <a:bodyPr wrap="square" rtlCol="0">
            <a:spAutoFit/>
          </a:bodyPr>
          <a:lstStyle/>
          <a:p>
            <a:r>
              <a:rPr lang="en-US" b="1" dirty="0" smtClean="0"/>
              <a:t>Konus ecliptic bands (20-30 degrees wide)</a:t>
            </a:r>
            <a:endParaRPr lang="en-US" b="1" dirty="0"/>
          </a:p>
        </p:txBody>
      </p:sp>
      <p:pic>
        <p:nvPicPr>
          <p:cNvPr id="35" name="Picture 34" descr="explosion.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9554" y="583033"/>
            <a:ext cx="706501" cy="824227"/>
          </a:xfrm>
          <a:prstGeom prst="rect">
            <a:avLst/>
          </a:prstGeom>
        </p:spPr>
      </p:pic>
      <p:sp>
        <p:nvSpPr>
          <p:cNvPr id="11" name="Footer Placeholder 10"/>
          <p:cNvSpPr>
            <a:spLocks noGrp="1"/>
          </p:cNvSpPr>
          <p:nvPr>
            <p:ph type="ftr" sz="quarter" idx="11"/>
          </p:nvPr>
        </p:nvSpPr>
        <p:spPr/>
        <p:txBody>
          <a:bodyPr/>
          <a:lstStyle/>
          <a:p>
            <a:r>
              <a:rPr lang="sv-SE" smtClean="0"/>
              <a:t>IPN Short Gamma Ray Bursts</a:t>
            </a:r>
            <a:endParaRPr lang="en-US"/>
          </a:p>
        </p:txBody>
      </p:sp>
      <p:sp>
        <p:nvSpPr>
          <p:cNvPr id="12" name="Slide Number Placeholder 11"/>
          <p:cNvSpPr>
            <a:spLocks noGrp="1"/>
          </p:cNvSpPr>
          <p:nvPr>
            <p:ph type="sldNum" sz="quarter" idx="12"/>
          </p:nvPr>
        </p:nvSpPr>
        <p:spPr/>
        <p:txBody>
          <a:bodyPr/>
          <a:lstStyle/>
          <a:p>
            <a:fld id="{0FB56013-B943-42BA-886F-6F9D4EB85E9D}" type="slidenum">
              <a:rPr lang="en-US" smtClean="0"/>
              <a:t>15</a:t>
            </a:fld>
            <a:endParaRPr lang="en-US"/>
          </a:p>
        </p:txBody>
      </p:sp>
      <p:sp>
        <p:nvSpPr>
          <p:cNvPr id="13" name="Date Placeholder 12"/>
          <p:cNvSpPr>
            <a:spLocks noGrp="1"/>
          </p:cNvSpPr>
          <p:nvPr>
            <p:ph type="dt" sz="half" idx="10"/>
          </p:nvPr>
        </p:nvSpPr>
        <p:spPr/>
        <p:txBody>
          <a:bodyPr/>
          <a:lstStyle/>
          <a:p>
            <a:fld id="{1252013E-73F5-4749-AD53-4B339D09ADDC}" type="datetime1">
              <a:rPr lang="en-GB" smtClean="0"/>
              <a:t>18/11/2011</a:t>
            </a:fld>
            <a:endParaRPr lang="en-US"/>
          </a:p>
        </p:txBody>
      </p:sp>
    </p:spTree>
    <p:extLst>
      <p:ext uri="{BB962C8B-B14F-4D97-AF65-F5344CB8AC3E}">
        <p14:creationId xmlns:p14="http://schemas.microsoft.com/office/powerpoint/2010/main" val="9137504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IPN</a:t>
            </a:r>
            <a:r>
              <a:rPr lang="en-US" sz="2400" b="1" dirty="0">
                <a:latin typeface="Capitals"/>
              </a:rPr>
              <a:t> </a:t>
            </a:r>
            <a:r>
              <a:rPr lang="en-US" sz="2400" b="1" dirty="0" smtClean="0">
                <a:latin typeface="Capitals"/>
              </a:rPr>
              <a:t>Localization of GRB: Earth Blocking</a:t>
            </a:r>
            <a:endParaRPr lang="en-US" sz="2400" b="1" dirty="0">
              <a:latin typeface="Capitals"/>
            </a:endParaRPr>
          </a:p>
        </p:txBody>
      </p:sp>
      <p:pic>
        <p:nvPicPr>
          <p:cNvPr id="3" name="Picture 2" descr="Ma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966" y="4861494"/>
            <a:ext cx="1610471" cy="1865566"/>
          </a:xfrm>
          <a:prstGeom prst="rect">
            <a:avLst/>
          </a:prstGeom>
        </p:spPr>
      </p:pic>
      <p:pic>
        <p:nvPicPr>
          <p:cNvPr id="4" name="Picture 3" descr="RHESS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1187" y="2995927"/>
            <a:ext cx="915091" cy="906095"/>
          </a:xfrm>
          <a:prstGeom prst="rect">
            <a:avLst/>
          </a:prstGeom>
        </p:spPr>
      </p:pic>
      <p:pic>
        <p:nvPicPr>
          <p:cNvPr id="6" name="Picture 5" descr="swif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918" y="2995927"/>
            <a:ext cx="1361699" cy="1074863"/>
          </a:xfrm>
          <a:prstGeom prst="rect">
            <a:avLst/>
          </a:prstGeom>
        </p:spPr>
      </p:pic>
      <p:pic>
        <p:nvPicPr>
          <p:cNvPr id="8" name="Picture 7" descr="mars-odyssey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3617" y="5819480"/>
            <a:ext cx="953261" cy="963563"/>
          </a:xfrm>
          <a:prstGeom prst="rect">
            <a:avLst/>
          </a:prstGeom>
        </p:spPr>
      </p:pic>
      <p:sp>
        <p:nvSpPr>
          <p:cNvPr id="9" name="Rectangle 8"/>
          <p:cNvSpPr/>
          <p:nvPr/>
        </p:nvSpPr>
        <p:spPr>
          <a:xfrm>
            <a:off x="5876325" y="6511676"/>
            <a:ext cx="1060553" cy="28479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05480" y="1047523"/>
            <a:ext cx="2445892" cy="4569817"/>
          </a:xfrm>
          <a:prstGeom prst="ellipse">
            <a:avLst/>
          </a:prstGeom>
          <a:noFill/>
          <a:ln w="342900" cmpd="tri">
            <a:solidFill>
              <a:schemeClr val="accent2"/>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993442" y="1047523"/>
            <a:ext cx="1767589" cy="1948404"/>
          </a:xfrm>
          <a:prstGeom prst="ellipse">
            <a:avLst/>
          </a:prstGeom>
          <a:noFill/>
          <a:ln w="152400" cmpd="tri"/>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453351" y="4070790"/>
            <a:ext cx="1819962" cy="369332"/>
          </a:xfrm>
          <a:prstGeom prst="rect">
            <a:avLst/>
          </a:prstGeom>
          <a:noFill/>
        </p:spPr>
        <p:txBody>
          <a:bodyPr wrap="square" rtlCol="0">
            <a:spAutoFit/>
          </a:bodyPr>
          <a:lstStyle/>
          <a:p>
            <a:r>
              <a:rPr lang="en-US" b="1" dirty="0" smtClean="0"/>
              <a:t>IPN1 (RHESSI)</a:t>
            </a:r>
            <a:endParaRPr lang="en-US" b="1" dirty="0"/>
          </a:p>
        </p:txBody>
      </p:sp>
      <p:sp>
        <p:nvSpPr>
          <p:cNvPr id="24" name="TextBox 23"/>
          <p:cNvSpPr txBox="1"/>
          <p:nvPr/>
        </p:nvSpPr>
        <p:spPr>
          <a:xfrm>
            <a:off x="3699838" y="5987018"/>
            <a:ext cx="2500813" cy="369332"/>
          </a:xfrm>
          <a:prstGeom prst="rect">
            <a:avLst/>
          </a:prstGeom>
          <a:noFill/>
        </p:spPr>
        <p:txBody>
          <a:bodyPr wrap="square" rtlCol="0">
            <a:spAutoFit/>
          </a:bodyPr>
          <a:lstStyle/>
          <a:p>
            <a:r>
              <a:rPr lang="en-US" b="1" dirty="0" smtClean="0"/>
              <a:t>     IPN3 (Mars Odyssey)</a:t>
            </a:r>
            <a:endParaRPr lang="en-US" b="1" dirty="0"/>
          </a:p>
        </p:txBody>
      </p:sp>
      <p:sp>
        <p:nvSpPr>
          <p:cNvPr id="25" name="TextBox 24"/>
          <p:cNvSpPr txBox="1"/>
          <p:nvPr/>
        </p:nvSpPr>
        <p:spPr>
          <a:xfrm>
            <a:off x="4752851" y="4070790"/>
            <a:ext cx="1008180" cy="646331"/>
          </a:xfrm>
          <a:prstGeom prst="rect">
            <a:avLst/>
          </a:prstGeom>
          <a:noFill/>
        </p:spPr>
        <p:txBody>
          <a:bodyPr wrap="square" rtlCol="0">
            <a:spAutoFit/>
          </a:bodyPr>
          <a:lstStyle/>
          <a:p>
            <a:r>
              <a:rPr lang="en-US" b="1" dirty="0" smtClean="0"/>
              <a:t>IPN2</a:t>
            </a:r>
          </a:p>
          <a:p>
            <a:r>
              <a:rPr lang="en-US" b="1" dirty="0" smtClean="0"/>
              <a:t>(Swift)</a:t>
            </a:r>
            <a:endParaRPr lang="en-US" b="1" dirty="0"/>
          </a:p>
        </p:txBody>
      </p:sp>
      <p:sp>
        <p:nvSpPr>
          <p:cNvPr id="26" name="TextBox 25"/>
          <p:cNvSpPr txBox="1"/>
          <p:nvPr/>
        </p:nvSpPr>
        <p:spPr>
          <a:xfrm>
            <a:off x="2108013" y="1762971"/>
            <a:ext cx="1728309" cy="646331"/>
          </a:xfrm>
          <a:prstGeom prst="rect">
            <a:avLst/>
          </a:prstGeom>
          <a:noFill/>
        </p:spPr>
        <p:txBody>
          <a:bodyPr wrap="square" rtlCol="0">
            <a:spAutoFit/>
          </a:bodyPr>
          <a:lstStyle/>
          <a:p>
            <a:pPr algn="r"/>
            <a:r>
              <a:rPr lang="en-US" b="1" dirty="0" smtClean="0"/>
              <a:t>IPN2-3 3-sigma annulus</a:t>
            </a:r>
            <a:endParaRPr lang="en-US" b="1" dirty="0"/>
          </a:p>
        </p:txBody>
      </p:sp>
      <p:sp>
        <p:nvSpPr>
          <p:cNvPr id="27" name="TextBox 26"/>
          <p:cNvSpPr txBox="1"/>
          <p:nvPr/>
        </p:nvSpPr>
        <p:spPr>
          <a:xfrm>
            <a:off x="6936878" y="3902022"/>
            <a:ext cx="958353" cy="923330"/>
          </a:xfrm>
          <a:prstGeom prst="rect">
            <a:avLst/>
          </a:prstGeom>
          <a:noFill/>
        </p:spPr>
        <p:txBody>
          <a:bodyPr wrap="square" rtlCol="0">
            <a:spAutoFit/>
          </a:bodyPr>
          <a:lstStyle/>
          <a:p>
            <a:r>
              <a:rPr lang="en-US" b="1" dirty="0" smtClean="0"/>
              <a:t>IPN1-2 </a:t>
            </a:r>
          </a:p>
          <a:p>
            <a:r>
              <a:rPr lang="en-US" b="1" dirty="0" smtClean="0"/>
              <a:t>3-sigma annulus</a:t>
            </a:r>
            <a:endParaRPr lang="en-US" b="1" dirty="0"/>
          </a:p>
        </p:txBody>
      </p:sp>
      <p:sp>
        <p:nvSpPr>
          <p:cNvPr id="33" name="Freeform 32"/>
          <p:cNvSpPr/>
          <p:nvPr/>
        </p:nvSpPr>
        <p:spPr>
          <a:xfrm>
            <a:off x="4072001" y="2396208"/>
            <a:ext cx="315902" cy="536855"/>
          </a:xfrm>
          <a:custGeom>
            <a:avLst/>
            <a:gdLst>
              <a:gd name="connsiteX0" fmla="*/ 78560 w 315902"/>
              <a:gd name="connsiteY0" fmla="*/ 0 h 536855"/>
              <a:gd name="connsiteX1" fmla="*/ 39280 w 315902"/>
              <a:gd name="connsiteY1" fmla="*/ 144034 h 536855"/>
              <a:gd name="connsiteX2" fmla="*/ 26187 w 315902"/>
              <a:gd name="connsiteY2" fmla="*/ 183317 h 536855"/>
              <a:gd name="connsiteX3" fmla="*/ 0 w 315902"/>
              <a:gd name="connsiteY3" fmla="*/ 222599 h 536855"/>
              <a:gd name="connsiteX4" fmla="*/ 39280 w 315902"/>
              <a:gd name="connsiteY4" fmla="*/ 301163 h 536855"/>
              <a:gd name="connsiteX5" fmla="*/ 78560 w 315902"/>
              <a:gd name="connsiteY5" fmla="*/ 327351 h 536855"/>
              <a:gd name="connsiteX6" fmla="*/ 91653 w 315902"/>
              <a:gd name="connsiteY6" fmla="*/ 366633 h 536855"/>
              <a:gd name="connsiteX7" fmla="*/ 130933 w 315902"/>
              <a:gd name="connsiteY7" fmla="*/ 379727 h 536855"/>
              <a:gd name="connsiteX8" fmla="*/ 170213 w 315902"/>
              <a:gd name="connsiteY8" fmla="*/ 405915 h 536855"/>
              <a:gd name="connsiteX9" fmla="*/ 235679 w 315902"/>
              <a:gd name="connsiteY9" fmla="*/ 471385 h 536855"/>
              <a:gd name="connsiteX10" fmla="*/ 301145 w 315902"/>
              <a:gd name="connsiteY10" fmla="*/ 536855 h 536855"/>
              <a:gd name="connsiteX11" fmla="*/ 301145 w 315902"/>
              <a:gd name="connsiteY11" fmla="*/ 301163 h 536855"/>
              <a:gd name="connsiteX12" fmla="*/ 261865 w 315902"/>
              <a:gd name="connsiteY12" fmla="*/ 288069 h 536855"/>
              <a:gd name="connsiteX13" fmla="*/ 170213 w 315902"/>
              <a:gd name="connsiteY13" fmla="*/ 183317 h 536855"/>
              <a:gd name="connsiteX14" fmla="*/ 157119 w 315902"/>
              <a:gd name="connsiteY14" fmla="*/ 144034 h 536855"/>
              <a:gd name="connsiteX15" fmla="*/ 78560 w 315902"/>
              <a:gd name="connsiteY15" fmla="*/ 0 h 5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902" h="536855">
                <a:moveTo>
                  <a:pt x="78560" y="0"/>
                </a:moveTo>
                <a:cubicBezTo>
                  <a:pt x="58920" y="0"/>
                  <a:pt x="72506" y="44351"/>
                  <a:pt x="39280" y="144034"/>
                </a:cubicBezTo>
                <a:cubicBezTo>
                  <a:pt x="34916" y="157128"/>
                  <a:pt x="33843" y="171832"/>
                  <a:pt x="26187" y="183317"/>
                </a:cubicBezTo>
                <a:lnTo>
                  <a:pt x="0" y="222599"/>
                </a:lnTo>
                <a:cubicBezTo>
                  <a:pt x="10649" y="254546"/>
                  <a:pt x="13900" y="275781"/>
                  <a:pt x="39280" y="301163"/>
                </a:cubicBezTo>
                <a:cubicBezTo>
                  <a:pt x="50407" y="312291"/>
                  <a:pt x="65467" y="318622"/>
                  <a:pt x="78560" y="327351"/>
                </a:cubicBezTo>
                <a:cubicBezTo>
                  <a:pt x="82924" y="340445"/>
                  <a:pt x="81894" y="356873"/>
                  <a:pt x="91653" y="366633"/>
                </a:cubicBezTo>
                <a:cubicBezTo>
                  <a:pt x="101412" y="376393"/>
                  <a:pt x="118589" y="373554"/>
                  <a:pt x="130933" y="379727"/>
                </a:cubicBezTo>
                <a:cubicBezTo>
                  <a:pt x="145008" y="386765"/>
                  <a:pt x="157120" y="397186"/>
                  <a:pt x="170213" y="405915"/>
                </a:cubicBezTo>
                <a:cubicBezTo>
                  <a:pt x="240043" y="510668"/>
                  <a:pt x="148391" y="384091"/>
                  <a:pt x="235679" y="471385"/>
                </a:cubicBezTo>
                <a:cubicBezTo>
                  <a:pt x="322967" y="558678"/>
                  <a:pt x="196399" y="467021"/>
                  <a:pt x="301145" y="536855"/>
                </a:cubicBezTo>
                <a:cubicBezTo>
                  <a:pt x="310700" y="460408"/>
                  <a:pt x="328931" y="377578"/>
                  <a:pt x="301145" y="301163"/>
                </a:cubicBezTo>
                <a:cubicBezTo>
                  <a:pt x="296429" y="288192"/>
                  <a:pt x="274958" y="292434"/>
                  <a:pt x="261865" y="288069"/>
                </a:cubicBezTo>
                <a:cubicBezTo>
                  <a:pt x="216038" y="257515"/>
                  <a:pt x="192036" y="248787"/>
                  <a:pt x="170213" y="183317"/>
                </a:cubicBezTo>
                <a:cubicBezTo>
                  <a:pt x="165848" y="170223"/>
                  <a:pt x="163822" y="156100"/>
                  <a:pt x="157119" y="144034"/>
                </a:cubicBezTo>
                <a:cubicBezTo>
                  <a:pt x="120107" y="77408"/>
                  <a:pt x="98200" y="0"/>
                  <a:pt x="78560" y="0"/>
                </a:cubicBezTo>
                <a:close/>
              </a:path>
            </a:pathLst>
          </a:cu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konusWIN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581" y="4978400"/>
            <a:ext cx="1879600" cy="1879600"/>
          </a:xfrm>
          <a:prstGeom prst="rect">
            <a:avLst/>
          </a:prstGeom>
        </p:spPr>
      </p:pic>
      <p:sp>
        <p:nvSpPr>
          <p:cNvPr id="10" name="TextBox 9"/>
          <p:cNvSpPr txBox="1"/>
          <p:nvPr/>
        </p:nvSpPr>
        <p:spPr>
          <a:xfrm>
            <a:off x="1453351" y="6324418"/>
            <a:ext cx="1518817" cy="369332"/>
          </a:xfrm>
          <a:prstGeom prst="rect">
            <a:avLst/>
          </a:prstGeom>
          <a:noFill/>
        </p:spPr>
        <p:txBody>
          <a:bodyPr wrap="square" rtlCol="0">
            <a:spAutoFit/>
          </a:bodyPr>
          <a:lstStyle/>
          <a:p>
            <a:r>
              <a:rPr lang="en-US" b="1" dirty="0" smtClean="0"/>
              <a:t>Konus-WIND</a:t>
            </a:r>
            <a:endParaRPr lang="en-US" b="1" dirty="0"/>
          </a:p>
        </p:txBody>
      </p:sp>
      <p:cxnSp>
        <p:nvCxnSpPr>
          <p:cNvPr id="18" name="Curved Connector 17"/>
          <p:cNvCxnSpPr/>
          <p:nvPr/>
        </p:nvCxnSpPr>
        <p:spPr>
          <a:xfrm flipV="1">
            <a:off x="1" y="995147"/>
            <a:ext cx="7777391" cy="4085338"/>
          </a:xfrm>
          <a:prstGeom prst="curvedConnector3">
            <a:avLst/>
          </a:prstGeom>
          <a:ln w="63500">
            <a:solidFill>
              <a:schemeClr val="tx1">
                <a:lumMod val="9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flipV="1">
            <a:off x="1453351" y="1448675"/>
            <a:ext cx="6324041" cy="4370805"/>
          </a:xfrm>
          <a:prstGeom prst="curvedConnector3">
            <a:avLst/>
          </a:prstGeom>
          <a:ln w="635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808491" y="1693854"/>
            <a:ext cx="1937801" cy="923330"/>
          </a:xfrm>
          <a:prstGeom prst="rect">
            <a:avLst/>
          </a:prstGeom>
          <a:noFill/>
        </p:spPr>
        <p:txBody>
          <a:bodyPr wrap="square" rtlCol="0">
            <a:spAutoFit/>
          </a:bodyPr>
          <a:lstStyle/>
          <a:p>
            <a:r>
              <a:rPr lang="en-US" b="1" dirty="0" smtClean="0"/>
              <a:t>Konus ecliptic bands (20-30 degrees wide)</a:t>
            </a:r>
            <a:endParaRPr lang="en-US" b="1" dirty="0"/>
          </a:p>
        </p:txBody>
      </p:sp>
      <p:pic>
        <p:nvPicPr>
          <p:cNvPr id="35" name="Picture 34" descr="explosio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9554" y="583033"/>
            <a:ext cx="706501" cy="824227"/>
          </a:xfrm>
          <a:prstGeom prst="rect">
            <a:avLst/>
          </a:prstGeom>
        </p:spPr>
      </p:pic>
      <p:pic>
        <p:nvPicPr>
          <p:cNvPr id="12" name="Picture 11"/>
          <p:cNvPicPr>
            <a:picLocks noChangeAspect="1"/>
          </p:cNvPicPr>
          <p:nvPr/>
        </p:nvPicPr>
        <p:blipFill>
          <a:blip r:embed="rId8"/>
          <a:stretch>
            <a:fillRect/>
          </a:stretch>
        </p:blipFill>
        <p:spPr>
          <a:xfrm>
            <a:off x="2566278" y="2513231"/>
            <a:ext cx="2305960" cy="2203890"/>
          </a:xfrm>
          <a:prstGeom prst="rect">
            <a:avLst/>
          </a:prstGeom>
        </p:spPr>
      </p:pic>
      <p:sp>
        <p:nvSpPr>
          <p:cNvPr id="2" name="Footer Placeholder 1"/>
          <p:cNvSpPr>
            <a:spLocks noGrp="1"/>
          </p:cNvSpPr>
          <p:nvPr>
            <p:ph type="ftr" sz="quarter" idx="11"/>
          </p:nvPr>
        </p:nvSpPr>
        <p:spPr>
          <a:xfrm>
            <a:off x="3305051" y="6324418"/>
            <a:ext cx="2895600" cy="365125"/>
          </a:xfrm>
        </p:spPr>
        <p:txBody>
          <a:bodyPr/>
          <a:lstStyle/>
          <a:p>
            <a:r>
              <a:rPr lang="sv-SE" dirty="0" smtClean="0"/>
              <a:t>IPN Short Gamma Ray </a:t>
            </a:r>
            <a:r>
              <a:rPr lang="sv-SE" dirty="0" err="1" smtClean="0"/>
              <a:t>Bursts</a:t>
            </a:r>
            <a:endParaRPr lang="en-US" dirty="0"/>
          </a:p>
        </p:txBody>
      </p:sp>
      <p:sp>
        <p:nvSpPr>
          <p:cNvPr id="11" name="Slide Number Placeholder 10"/>
          <p:cNvSpPr>
            <a:spLocks noGrp="1"/>
          </p:cNvSpPr>
          <p:nvPr>
            <p:ph type="sldNum" sz="quarter" idx="12"/>
          </p:nvPr>
        </p:nvSpPr>
        <p:spPr/>
        <p:txBody>
          <a:bodyPr/>
          <a:lstStyle/>
          <a:p>
            <a:fld id="{0FB56013-B943-42BA-886F-6F9D4EB85E9D}" type="slidenum">
              <a:rPr lang="en-US" smtClean="0"/>
              <a:t>16</a:t>
            </a:fld>
            <a:endParaRPr lang="en-US"/>
          </a:p>
        </p:txBody>
      </p:sp>
      <p:sp>
        <p:nvSpPr>
          <p:cNvPr id="13" name="Date Placeholder 12"/>
          <p:cNvSpPr>
            <a:spLocks noGrp="1"/>
          </p:cNvSpPr>
          <p:nvPr>
            <p:ph type="dt" sz="half" idx="10"/>
          </p:nvPr>
        </p:nvSpPr>
        <p:spPr/>
        <p:txBody>
          <a:bodyPr/>
          <a:lstStyle/>
          <a:p>
            <a:fld id="{3AF1BD2B-305D-5140-9C83-07DDDFD9CA0C}" type="datetime1">
              <a:rPr lang="en-GB" smtClean="0"/>
              <a:t>18/11/2011</a:t>
            </a:fld>
            <a:endParaRPr lang="en-US"/>
          </a:p>
        </p:txBody>
      </p:sp>
    </p:spTree>
    <p:extLst>
      <p:ext uri="{BB962C8B-B14F-4D97-AF65-F5344CB8AC3E}">
        <p14:creationId xmlns:p14="http://schemas.microsoft.com/office/powerpoint/2010/main" val="699155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IPN</a:t>
            </a:r>
            <a:r>
              <a:rPr lang="en-US" sz="2400" b="1" dirty="0">
                <a:latin typeface="Capitals"/>
              </a:rPr>
              <a:t> </a:t>
            </a:r>
            <a:r>
              <a:rPr lang="en-US" sz="2400" b="1" dirty="0" smtClean="0">
                <a:latin typeface="Capitals"/>
              </a:rPr>
              <a:t>Localization of GRB: Mars Blocking</a:t>
            </a:r>
            <a:endParaRPr lang="en-US" sz="2400" b="1" dirty="0">
              <a:latin typeface="Capitals"/>
            </a:endParaRPr>
          </a:p>
        </p:txBody>
      </p:sp>
      <p:pic>
        <p:nvPicPr>
          <p:cNvPr id="3" name="Picture 2" descr="Ma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307" y="2617184"/>
            <a:ext cx="1610471" cy="1865566"/>
          </a:xfrm>
          <a:prstGeom prst="rect">
            <a:avLst/>
          </a:prstGeom>
        </p:spPr>
      </p:pic>
      <p:pic>
        <p:nvPicPr>
          <p:cNvPr id="4" name="Picture 3" descr="RHESS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1187" y="2995927"/>
            <a:ext cx="915091" cy="906095"/>
          </a:xfrm>
          <a:prstGeom prst="rect">
            <a:avLst/>
          </a:prstGeom>
        </p:spPr>
      </p:pic>
      <p:pic>
        <p:nvPicPr>
          <p:cNvPr id="6" name="Picture 5" descr="swif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918" y="2995927"/>
            <a:ext cx="1361699" cy="1074863"/>
          </a:xfrm>
          <a:prstGeom prst="rect">
            <a:avLst/>
          </a:prstGeom>
        </p:spPr>
      </p:pic>
      <p:pic>
        <p:nvPicPr>
          <p:cNvPr id="8" name="Picture 7" descr="mars-odyssey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3617" y="5819480"/>
            <a:ext cx="953261" cy="963563"/>
          </a:xfrm>
          <a:prstGeom prst="rect">
            <a:avLst/>
          </a:prstGeom>
        </p:spPr>
      </p:pic>
      <p:sp>
        <p:nvSpPr>
          <p:cNvPr id="9" name="Rectangle 8"/>
          <p:cNvSpPr/>
          <p:nvPr/>
        </p:nvSpPr>
        <p:spPr>
          <a:xfrm>
            <a:off x="5876325" y="6511676"/>
            <a:ext cx="1060553" cy="28479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05480" y="1047523"/>
            <a:ext cx="2445892" cy="4569817"/>
          </a:xfrm>
          <a:prstGeom prst="ellipse">
            <a:avLst/>
          </a:prstGeom>
          <a:noFill/>
          <a:ln w="342900" cmpd="tri">
            <a:solidFill>
              <a:schemeClr val="accent2"/>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993442" y="1047523"/>
            <a:ext cx="1767589" cy="1948404"/>
          </a:xfrm>
          <a:prstGeom prst="ellipse">
            <a:avLst/>
          </a:prstGeom>
          <a:noFill/>
          <a:ln w="152400" cmpd="tri"/>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453351" y="4070790"/>
            <a:ext cx="1819962" cy="369332"/>
          </a:xfrm>
          <a:prstGeom prst="rect">
            <a:avLst/>
          </a:prstGeom>
          <a:noFill/>
        </p:spPr>
        <p:txBody>
          <a:bodyPr wrap="square" rtlCol="0">
            <a:spAutoFit/>
          </a:bodyPr>
          <a:lstStyle/>
          <a:p>
            <a:r>
              <a:rPr lang="en-US" b="1" dirty="0" smtClean="0"/>
              <a:t>IPN1 (RHESSI)</a:t>
            </a:r>
            <a:endParaRPr lang="en-US" b="1" dirty="0"/>
          </a:p>
        </p:txBody>
      </p:sp>
      <p:sp>
        <p:nvSpPr>
          <p:cNvPr id="24" name="TextBox 23"/>
          <p:cNvSpPr txBox="1"/>
          <p:nvPr/>
        </p:nvSpPr>
        <p:spPr>
          <a:xfrm>
            <a:off x="3755214" y="5987018"/>
            <a:ext cx="2500813" cy="369332"/>
          </a:xfrm>
          <a:prstGeom prst="rect">
            <a:avLst/>
          </a:prstGeom>
          <a:noFill/>
        </p:spPr>
        <p:txBody>
          <a:bodyPr wrap="square" rtlCol="0">
            <a:spAutoFit/>
          </a:bodyPr>
          <a:lstStyle/>
          <a:p>
            <a:r>
              <a:rPr lang="en-US" b="1" dirty="0" smtClean="0"/>
              <a:t>     IPN3 (Mars Odyssey)</a:t>
            </a:r>
            <a:endParaRPr lang="en-US" b="1" dirty="0"/>
          </a:p>
        </p:txBody>
      </p:sp>
      <p:sp>
        <p:nvSpPr>
          <p:cNvPr id="25" name="TextBox 24"/>
          <p:cNvSpPr txBox="1"/>
          <p:nvPr/>
        </p:nvSpPr>
        <p:spPr>
          <a:xfrm>
            <a:off x="4752851" y="4070790"/>
            <a:ext cx="1008180" cy="646331"/>
          </a:xfrm>
          <a:prstGeom prst="rect">
            <a:avLst/>
          </a:prstGeom>
          <a:noFill/>
        </p:spPr>
        <p:txBody>
          <a:bodyPr wrap="square" rtlCol="0">
            <a:spAutoFit/>
          </a:bodyPr>
          <a:lstStyle/>
          <a:p>
            <a:r>
              <a:rPr lang="en-US" b="1" dirty="0" smtClean="0"/>
              <a:t>IPN2</a:t>
            </a:r>
          </a:p>
          <a:p>
            <a:r>
              <a:rPr lang="en-US" b="1" dirty="0" smtClean="0"/>
              <a:t>(Swift)</a:t>
            </a:r>
            <a:endParaRPr lang="en-US" b="1" dirty="0"/>
          </a:p>
        </p:txBody>
      </p:sp>
      <p:sp>
        <p:nvSpPr>
          <p:cNvPr id="26" name="TextBox 25"/>
          <p:cNvSpPr txBox="1"/>
          <p:nvPr/>
        </p:nvSpPr>
        <p:spPr>
          <a:xfrm>
            <a:off x="2108013" y="1762971"/>
            <a:ext cx="1728309" cy="646331"/>
          </a:xfrm>
          <a:prstGeom prst="rect">
            <a:avLst/>
          </a:prstGeom>
          <a:noFill/>
        </p:spPr>
        <p:txBody>
          <a:bodyPr wrap="square" rtlCol="0">
            <a:spAutoFit/>
          </a:bodyPr>
          <a:lstStyle/>
          <a:p>
            <a:pPr algn="r"/>
            <a:r>
              <a:rPr lang="en-US" b="1" dirty="0" smtClean="0"/>
              <a:t>IPN2-3 3-sigma annulus</a:t>
            </a:r>
            <a:endParaRPr lang="en-US" b="1" dirty="0"/>
          </a:p>
        </p:txBody>
      </p:sp>
      <p:sp>
        <p:nvSpPr>
          <p:cNvPr id="27" name="TextBox 26"/>
          <p:cNvSpPr txBox="1"/>
          <p:nvPr/>
        </p:nvSpPr>
        <p:spPr>
          <a:xfrm>
            <a:off x="6478613" y="4861494"/>
            <a:ext cx="958353" cy="923330"/>
          </a:xfrm>
          <a:prstGeom prst="rect">
            <a:avLst/>
          </a:prstGeom>
          <a:noFill/>
        </p:spPr>
        <p:txBody>
          <a:bodyPr wrap="square" rtlCol="0">
            <a:spAutoFit/>
          </a:bodyPr>
          <a:lstStyle/>
          <a:p>
            <a:r>
              <a:rPr lang="en-US" b="1" dirty="0" smtClean="0"/>
              <a:t>IPN1-2 </a:t>
            </a:r>
          </a:p>
          <a:p>
            <a:r>
              <a:rPr lang="en-US" b="1" dirty="0" smtClean="0"/>
              <a:t>3-sigma annulus</a:t>
            </a:r>
            <a:endParaRPr lang="en-US" b="1" dirty="0"/>
          </a:p>
        </p:txBody>
      </p:sp>
      <p:sp>
        <p:nvSpPr>
          <p:cNvPr id="33" name="Freeform 32"/>
          <p:cNvSpPr/>
          <p:nvPr/>
        </p:nvSpPr>
        <p:spPr>
          <a:xfrm>
            <a:off x="4072001" y="2396208"/>
            <a:ext cx="315902" cy="536855"/>
          </a:xfrm>
          <a:custGeom>
            <a:avLst/>
            <a:gdLst>
              <a:gd name="connsiteX0" fmla="*/ 78560 w 315902"/>
              <a:gd name="connsiteY0" fmla="*/ 0 h 536855"/>
              <a:gd name="connsiteX1" fmla="*/ 39280 w 315902"/>
              <a:gd name="connsiteY1" fmla="*/ 144034 h 536855"/>
              <a:gd name="connsiteX2" fmla="*/ 26187 w 315902"/>
              <a:gd name="connsiteY2" fmla="*/ 183317 h 536855"/>
              <a:gd name="connsiteX3" fmla="*/ 0 w 315902"/>
              <a:gd name="connsiteY3" fmla="*/ 222599 h 536855"/>
              <a:gd name="connsiteX4" fmla="*/ 39280 w 315902"/>
              <a:gd name="connsiteY4" fmla="*/ 301163 h 536855"/>
              <a:gd name="connsiteX5" fmla="*/ 78560 w 315902"/>
              <a:gd name="connsiteY5" fmla="*/ 327351 h 536855"/>
              <a:gd name="connsiteX6" fmla="*/ 91653 w 315902"/>
              <a:gd name="connsiteY6" fmla="*/ 366633 h 536855"/>
              <a:gd name="connsiteX7" fmla="*/ 130933 w 315902"/>
              <a:gd name="connsiteY7" fmla="*/ 379727 h 536855"/>
              <a:gd name="connsiteX8" fmla="*/ 170213 w 315902"/>
              <a:gd name="connsiteY8" fmla="*/ 405915 h 536855"/>
              <a:gd name="connsiteX9" fmla="*/ 235679 w 315902"/>
              <a:gd name="connsiteY9" fmla="*/ 471385 h 536855"/>
              <a:gd name="connsiteX10" fmla="*/ 301145 w 315902"/>
              <a:gd name="connsiteY10" fmla="*/ 536855 h 536855"/>
              <a:gd name="connsiteX11" fmla="*/ 301145 w 315902"/>
              <a:gd name="connsiteY11" fmla="*/ 301163 h 536855"/>
              <a:gd name="connsiteX12" fmla="*/ 261865 w 315902"/>
              <a:gd name="connsiteY12" fmla="*/ 288069 h 536855"/>
              <a:gd name="connsiteX13" fmla="*/ 170213 w 315902"/>
              <a:gd name="connsiteY13" fmla="*/ 183317 h 536855"/>
              <a:gd name="connsiteX14" fmla="*/ 157119 w 315902"/>
              <a:gd name="connsiteY14" fmla="*/ 144034 h 536855"/>
              <a:gd name="connsiteX15" fmla="*/ 78560 w 315902"/>
              <a:gd name="connsiteY15" fmla="*/ 0 h 5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902" h="536855">
                <a:moveTo>
                  <a:pt x="78560" y="0"/>
                </a:moveTo>
                <a:cubicBezTo>
                  <a:pt x="58920" y="0"/>
                  <a:pt x="72506" y="44351"/>
                  <a:pt x="39280" y="144034"/>
                </a:cubicBezTo>
                <a:cubicBezTo>
                  <a:pt x="34916" y="157128"/>
                  <a:pt x="33843" y="171832"/>
                  <a:pt x="26187" y="183317"/>
                </a:cubicBezTo>
                <a:lnTo>
                  <a:pt x="0" y="222599"/>
                </a:lnTo>
                <a:cubicBezTo>
                  <a:pt x="10649" y="254546"/>
                  <a:pt x="13900" y="275781"/>
                  <a:pt x="39280" y="301163"/>
                </a:cubicBezTo>
                <a:cubicBezTo>
                  <a:pt x="50407" y="312291"/>
                  <a:pt x="65467" y="318622"/>
                  <a:pt x="78560" y="327351"/>
                </a:cubicBezTo>
                <a:cubicBezTo>
                  <a:pt x="82924" y="340445"/>
                  <a:pt x="81894" y="356873"/>
                  <a:pt x="91653" y="366633"/>
                </a:cubicBezTo>
                <a:cubicBezTo>
                  <a:pt x="101412" y="376393"/>
                  <a:pt x="118589" y="373554"/>
                  <a:pt x="130933" y="379727"/>
                </a:cubicBezTo>
                <a:cubicBezTo>
                  <a:pt x="145008" y="386765"/>
                  <a:pt x="157120" y="397186"/>
                  <a:pt x="170213" y="405915"/>
                </a:cubicBezTo>
                <a:cubicBezTo>
                  <a:pt x="240043" y="510668"/>
                  <a:pt x="148391" y="384091"/>
                  <a:pt x="235679" y="471385"/>
                </a:cubicBezTo>
                <a:cubicBezTo>
                  <a:pt x="322967" y="558678"/>
                  <a:pt x="196399" y="467021"/>
                  <a:pt x="301145" y="536855"/>
                </a:cubicBezTo>
                <a:cubicBezTo>
                  <a:pt x="310700" y="460408"/>
                  <a:pt x="328931" y="377578"/>
                  <a:pt x="301145" y="301163"/>
                </a:cubicBezTo>
                <a:cubicBezTo>
                  <a:pt x="296429" y="288192"/>
                  <a:pt x="274958" y="292434"/>
                  <a:pt x="261865" y="288069"/>
                </a:cubicBezTo>
                <a:cubicBezTo>
                  <a:pt x="216038" y="257515"/>
                  <a:pt x="192036" y="248787"/>
                  <a:pt x="170213" y="183317"/>
                </a:cubicBezTo>
                <a:cubicBezTo>
                  <a:pt x="165848" y="170223"/>
                  <a:pt x="163822" y="156100"/>
                  <a:pt x="157119" y="144034"/>
                </a:cubicBezTo>
                <a:cubicBezTo>
                  <a:pt x="120107" y="77408"/>
                  <a:pt x="98200" y="0"/>
                  <a:pt x="78560" y="0"/>
                </a:cubicBezTo>
                <a:close/>
              </a:path>
            </a:pathLst>
          </a:cu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konusWIN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581" y="4978400"/>
            <a:ext cx="1879600" cy="1879600"/>
          </a:xfrm>
          <a:prstGeom prst="rect">
            <a:avLst/>
          </a:prstGeom>
        </p:spPr>
      </p:pic>
      <p:sp>
        <p:nvSpPr>
          <p:cNvPr id="10" name="TextBox 9"/>
          <p:cNvSpPr txBox="1"/>
          <p:nvPr/>
        </p:nvSpPr>
        <p:spPr>
          <a:xfrm>
            <a:off x="1453351" y="6324418"/>
            <a:ext cx="1518817" cy="369332"/>
          </a:xfrm>
          <a:prstGeom prst="rect">
            <a:avLst/>
          </a:prstGeom>
          <a:noFill/>
        </p:spPr>
        <p:txBody>
          <a:bodyPr wrap="square" rtlCol="0">
            <a:spAutoFit/>
          </a:bodyPr>
          <a:lstStyle/>
          <a:p>
            <a:r>
              <a:rPr lang="en-US" b="1" dirty="0" smtClean="0"/>
              <a:t>Konus-WIND</a:t>
            </a:r>
            <a:endParaRPr lang="en-US" b="1" dirty="0"/>
          </a:p>
        </p:txBody>
      </p:sp>
      <p:cxnSp>
        <p:nvCxnSpPr>
          <p:cNvPr id="18" name="Curved Connector 17"/>
          <p:cNvCxnSpPr/>
          <p:nvPr/>
        </p:nvCxnSpPr>
        <p:spPr>
          <a:xfrm flipV="1">
            <a:off x="1" y="995147"/>
            <a:ext cx="7777391" cy="4085338"/>
          </a:xfrm>
          <a:prstGeom prst="curvedConnector3">
            <a:avLst/>
          </a:prstGeom>
          <a:ln w="63500">
            <a:solidFill>
              <a:schemeClr val="tx1">
                <a:lumMod val="9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flipV="1">
            <a:off x="1453351" y="1448675"/>
            <a:ext cx="6324041" cy="4370805"/>
          </a:xfrm>
          <a:prstGeom prst="curvedConnector3">
            <a:avLst/>
          </a:prstGeom>
          <a:ln w="635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808491" y="1693854"/>
            <a:ext cx="1937801" cy="923330"/>
          </a:xfrm>
          <a:prstGeom prst="rect">
            <a:avLst/>
          </a:prstGeom>
          <a:noFill/>
        </p:spPr>
        <p:txBody>
          <a:bodyPr wrap="square" rtlCol="0">
            <a:spAutoFit/>
          </a:bodyPr>
          <a:lstStyle/>
          <a:p>
            <a:r>
              <a:rPr lang="en-US" b="1" dirty="0" smtClean="0"/>
              <a:t>Konus ecliptic bands (20-30 degrees wide)</a:t>
            </a:r>
            <a:endParaRPr lang="en-US" b="1" dirty="0"/>
          </a:p>
        </p:txBody>
      </p:sp>
      <p:pic>
        <p:nvPicPr>
          <p:cNvPr id="35" name="Picture 34" descr="explosio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9554" y="583033"/>
            <a:ext cx="706501" cy="824227"/>
          </a:xfrm>
          <a:prstGeom prst="rect">
            <a:avLst/>
          </a:prstGeom>
        </p:spPr>
      </p:pic>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11" name="Slide Number Placeholder 10"/>
          <p:cNvSpPr>
            <a:spLocks noGrp="1"/>
          </p:cNvSpPr>
          <p:nvPr>
            <p:ph type="sldNum" sz="quarter" idx="12"/>
          </p:nvPr>
        </p:nvSpPr>
        <p:spPr/>
        <p:txBody>
          <a:bodyPr/>
          <a:lstStyle/>
          <a:p>
            <a:fld id="{0FB56013-B943-42BA-886F-6F9D4EB85E9D}" type="slidenum">
              <a:rPr lang="en-US" smtClean="0"/>
              <a:t>17</a:t>
            </a:fld>
            <a:endParaRPr lang="en-US"/>
          </a:p>
        </p:txBody>
      </p:sp>
      <p:sp>
        <p:nvSpPr>
          <p:cNvPr id="12" name="Date Placeholder 11"/>
          <p:cNvSpPr>
            <a:spLocks noGrp="1"/>
          </p:cNvSpPr>
          <p:nvPr>
            <p:ph type="dt" sz="half" idx="10"/>
          </p:nvPr>
        </p:nvSpPr>
        <p:spPr/>
        <p:txBody>
          <a:bodyPr/>
          <a:lstStyle/>
          <a:p>
            <a:fld id="{52CF647D-777B-9F46-946A-CCCBAAEF2B16}" type="datetime1">
              <a:rPr lang="en-GB" smtClean="0"/>
              <a:t>18/11/2011</a:t>
            </a:fld>
            <a:endParaRPr lang="en-US"/>
          </a:p>
        </p:txBody>
      </p:sp>
    </p:spTree>
    <p:extLst>
      <p:ext uri="{BB962C8B-B14F-4D97-AF65-F5344CB8AC3E}">
        <p14:creationId xmlns:p14="http://schemas.microsoft.com/office/powerpoint/2010/main" val="33610174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IPN Localization of GRB: Error Boxes</a:t>
            </a:r>
            <a:endParaRPr lang="en-US" sz="2400" b="1" dirty="0">
              <a:latin typeface="Capitals"/>
            </a:endParaRPr>
          </a:p>
        </p:txBody>
      </p:sp>
      <p:sp>
        <p:nvSpPr>
          <p:cNvPr id="3" name="TextBox 2"/>
          <p:cNvSpPr txBox="1"/>
          <p:nvPr/>
        </p:nvSpPr>
        <p:spPr>
          <a:xfrm>
            <a:off x="536822" y="1532002"/>
            <a:ext cx="8144003" cy="5078314"/>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Uses triangulation as its principle;</a:t>
            </a:r>
            <a:br>
              <a:rPr lang="en-US" b="1" dirty="0" smtClean="0"/>
            </a:br>
            <a:endParaRPr lang="en-US" b="1" dirty="0" smtClean="0"/>
          </a:p>
          <a:p>
            <a:pPr marL="285750" indent="-285750" algn="just">
              <a:buClr>
                <a:schemeClr val="accent2"/>
              </a:buClr>
              <a:buFont typeface="Wingdings" charset="2"/>
              <a:buChar char="ü"/>
            </a:pPr>
            <a:r>
              <a:rPr lang="en-US" b="1" dirty="0" smtClean="0"/>
              <a:t>Two independent IPN spacecraft triangulate the position of a GRB to a 3-sigma annulus; three independent spacecraft triangulate the position of a GRB to the intersection of two annuli; and so on…</a:t>
            </a:r>
            <a:br>
              <a:rPr lang="en-US" b="1" dirty="0" smtClean="0"/>
            </a:br>
            <a:endParaRPr lang="en-US" b="1" dirty="0" smtClean="0"/>
          </a:p>
          <a:p>
            <a:pPr marL="285750" indent="-285750" algn="just">
              <a:buClr>
                <a:schemeClr val="accent2"/>
              </a:buClr>
              <a:buFont typeface="Wingdings" charset="2"/>
              <a:buChar char="ü"/>
            </a:pPr>
            <a:r>
              <a:rPr lang="en-US" b="1" dirty="0" smtClean="0"/>
              <a:t>The longer the separation between spacecraft (baseline) the thinner the annulus; </a:t>
            </a:r>
            <a:br>
              <a:rPr lang="en-US" b="1" dirty="0" smtClean="0"/>
            </a:br>
            <a:endParaRPr lang="en-US" b="1" dirty="0" smtClean="0"/>
          </a:p>
          <a:p>
            <a:pPr marL="285750" indent="-285750" algn="just">
              <a:buClr>
                <a:schemeClr val="accent2"/>
              </a:buClr>
              <a:buFont typeface="Wingdings" charset="2"/>
              <a:buChar char="ü"/>
            </a:pPr>
            <a:r>
              <a:rPr lang="en-US" b="1" dirty="0" smtClean="0"/>
              <a:t>The intersection regions of independent annuli form </a:t>
            </a:r>
            <a:r>
              <a:rPr lang="en-US" b="1" smtClean="0"/>
              <a:t>the GRB ERROR </a:t>
            </a:r>
            <a:r>
              <a:rPr lang="en-US" b="1" dirty="0" smtClean="0"/>
              <a:t>BOX regions (3-sigma) hence one wants further separated satellites for thinner annuli and smaller error boxes;</a:t>
            </a:r>
            <a:br>
              <a:rPr lang="en-US" b="1" dirty="0" smtClean="0"/>
            </a:br>
            <a:endParaRPr lang="en-US" b="1" dirty="0" smtClean="0"/>
          </a:p>
          <a:p>
            <a:pPr marL="285750" indent="-285750" algn="just">
              <a:buClr>
                <a:schemeClr val="accent2"/>
              </a:buClr>
              <a:buFont typeface="Wingdings" charset="2"/>
              <a:buChar char="ü"/>
            </a:pPr>
            <a:r>
              <a:rPr lang="en-US" b="1" dirty="0" smtClean="0"/>
              <a:t>Konus-WIND is sensitive to a band in the sky (has N-pole and S-pole detectors), this is called the Konus ecliptic band and if we use Konus as a localizing craft, we keep the error boxes within the ecliptic band only;</a:t>
            </a:r>
            <a:br>
              <a:rPr lang="en-US" b="1" dirty="0" smtClean="0"/>
            </a:br>
            <a:endParaRPr lang="en-US" b="1" dirty="0" smtClean="0"/>
          </a:p>
          <a:p>
            <a:pPr marL="285750" indent="-285750" algn="just">
              <a:buClr>
                <a:schemeClr val="accent2"/>
              </a:buClr>
              <a:buFont typeface="Wingdings" charset="2"/>
              <a:buChar char="ü"/>
            </a:pPr>
            <a:r>
              <a:rPr lang="en-US" b="1" dirty="0" smtClean="0"/>
              <a:t>The annuli are approximations of the localization regions only;  </a:t>
            </a:r>
          </a:p>
        </p:txBody>
      </p:sp>
      <p:pic>
        <p:nvPicPr>
          <p:cNvPr id="2" name="Picture 1" descr="GRB060103_simula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6166"/>
            <a:ext cx="9143999" cy="6051834"/>
          </a:xfrm>
          <a:prstGeom prst="rect">
            <a:avLst/>
          </a:prstGeom>
        </p:spPr>
      </p:pic>
      <p:sp>
        <p:nvSpPr>
          <p:cNvPr id="5" name="TextBox 4"/>
          <p:cNvSpPr txBox="1"/>
          <p:nvPr/>
        </p:nvSpPr>
        <p:spPr>
          <a:xfrm>
            <a:off x="1886492" y="5630434"/>
            <a:ext cx="1725119" cy="369332"/>
          </a:xfrm>
          <a:prstGeom prst="rect">
            <a:avLst/>
          </a:prstGeom>
          <a:noFill/>
        </p:spPr>
        <p:txBody>
          <a:bodyPr wrap="square" rtlCol="0">
            <a:spAutoFit/>
          </a:bodyPr>
          <a:lstStyle/>
          <a:p>
            <a:r>
              <a:rPr lang="en-US" b="1" dirty="0" smtClean="0">
                <a:solidFill>
                  <a:schemeClr val="bg1"/>
                </a:solidFill>
              </a:rPr>
              <a:t>RA (hours)</a:t>
            </a:r>
            <a:endParaRPr lang="en-US" b="1" dirty="0"/>
          </a:p>
        </p:txBody>
      </p:sp>
      <p:sp>
        <p:nvSpPr>
          <p:cNvPr id="6" name="TextBox 5"/>
          <p:cNvSpPr txBox="1"/>
          <p:nvPr/>
        </p:nvSpPr>
        <p:spPr>
          <a:xfrm rot="16200000">
            <a:off x="-411736" y="2801867"/>
            <a:ext cx="1725119" cy="369332"/>
          </a:xfrm>
          <a:prstGeom prst="rect">
            <a:avLst/>
          </a:prstGeom>
          <a:noFill/>
        </p:spPr>
        <p:txBody>
          <a:bodyPr wrap="square" rtlCol="0">
            <a:spAutoFit/>
          </a:bodyPr>
          <a:lstStyle/>
          <a:p>
            <a:r>
              <a:rPr lang="en-US" b="1" dirty="0" smtClean="0">
                <a:solidFill>
                  <a:schemeClr val="bg1"/>
                </a:solidFill>
              </a:rPr>
              <a:t>dec (degrees)</a:t>
            </a:r>
            <a:endParaRPr lang="en-US" b="1" dirty="0">
              <a:solidFill>
                <a:schemeClr val="bg1"/>
              </a:solidFill>
            </a:endParaRPr>
          </a:p>
        </p:txBody>
      </p:sp>
      <p:sp>
        <p:nvSpPr>
          <p:cNvPr id="4" name="Footer Placeholder 3"/>
          <p:cNvSpPr>
            <a:spLocks noGrp="1"/>
          </p:cNvSpPr>
          <p:nvPr>
            <p:ph type="ftr" sz="quarter" idx="11"/>
          </p:nvPr>
        </p:nvSpPr>
        <p:spPr/>
        <p:txBody>
          <a:bodyPr/>
          <a:lstStyle/>
          <a:p>
            <a:r>
              <a:rPr lang="sv-SE" smtClean="0"/>
              <a:t>IPN Short Gamma Ray Bursts</a:t>
            </a:r>
            <a:endParaRPr lang="en-US"/>
          </a:p>
        </p:txBody>
      </p:sp>
      <p:sp>
        <p:nvSpPr>
          <p:cNvPr id="8" name="Slide Number Placeholder 7"/>
          <p:cNvSpPr>
            <a:spLocks noGrp="1"/>
          </p:cNvSpPr>
          <p:nvPr>
            <p:ph type="sldNum" sz="quarter" idx="12"/>
          </p:nvPr>
        </p:nvSpPr>
        <p:spPr/>
        <p:txBody>
          <a:bodyPr/>
          <a:lstStyle/>
          <a:p>
            <a:fld id="{0FB56013-B943-42BA-886F-6F9D4EB85E9D}" type="slidenum">
              <a:rPr lang="en-US" smtClean="0"/>
              <a:t>18</a:t>
            </a:fld>
            <a:endParaRPr lang="en-US"/>
          </a:p>
        </p:txBody>
      </p:sp>
      <p:sp>
        <p:nvSpPr>
          <p:cNvPr id="9" name="Date Placeholder 8"/>
          <p:cNvSpPr>
            <a:spLocks noGrp="1"/>
          </p:cNvSpPr>
          <p:nvPr>
            <p:ph type="dt" sz="half" idx="10"/>
          </p:nvPr>
        </p:nvSpPr>
        <p:spPr/>
        <p:txBody>
          <a:bodyPr/>
          <a:lstStyle/>
          <a:p>
            <a:fld id="{61CDEB7B-BF4B-4E4E-9343-7A8663959ED1}" type="datetime1">
              <a:rPr lang="en-GB" smtClean="0"/>
              <a:t>18/11/2011</a:t>
            </a:fld>
            <a:endParaRPr lang="en-US"/>
          </a:p>
        </p:txBody>
      </p:sp>
      <p:sp>
        <p:nvSpPr>
          <p:cNvPr id="10" name="TextBox 9"/>
          <p:cNvSpPr txBox="1"/>
          <p:nvPr/>
        </p:nvSpPr>
        <p:spPr>
          <a:xfrm>
            <a:off x="6857209" y="1754641"/>
            <a:ext cx="1725119" cy="646331"/>
          </a:xfrm>
          <a:prstGeom prst="rect">
            <a:avLst/>
          </a:prstGeom>
          <a:noFill/>
        </p:spPr>
        <p:txBody>
          <a:bodyPr wrap="square" rtlCol="0">
            <a:spAutoFit/>
          </a:bodyPr>
          <a:lstStyle/>
          <a:p>
            <a:pPr algn="ctr"/>
            <a:r>
              <a:rPr lang="en-US" b="1" dirty="0" smtClean="0">
                <a:solidFill>
                  <a:schemeClr val="bg1"/>
                </a:solidFill>
              </a:rPr>
              <a:t>Error Box Area</a:t>
            </a:r>
          </a:p>
          <a:p>
            <a:pPr algn="ctr"/>
            <a:r>
              <a:rPr lang="en-US" b="1" dirty="0" smtClean="0">
                <a:solidFill>
                  <a:schemeClr val="bg1"/>
                </a:solidFill>
              </a:rPr>
              <a:t>9</a:t>
            </a:r>
            <a:r>
              <a:rPr lang="en-US" b="1" dirty="0">
                <a:solidFill>
                  <a:schemeClr val="bg1"/>
                </a:solidFill>
              </a:rPr>
              <a:t>.</a:t>
            </a:r>
            <a:r>
              <a:rPr lang="en-US" b="1" dirty="0" smtClean="0">
                <a:solidFill>
                  <a:schemeClr val="bg1"/>
                </a:solidFill>
              </a:rPr>
              <a:t>30 sq.deg.</a:t>
            </a:r>
            <a:endParaRPr lang="en-US" b="1" dirty="0"/>
          </a:p>
        </p:txBody>
      </p:sp>
    </p:spTree>
    <p:extLst>
      <p:ext uri="{BB962C8B-B14F-4D97-AF65-F5344CB8AC3E}">
        <p14:creationId xmlns:p14="http://schemas.microsoft.com/office/powerpoint/2010/main" val="7338950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IPN Localization of GRB: Error Boxes</a:t>
            </a:r>
            <a:endParaRPr lang="en-US" sz="2400" b="1" dirty="0">
              <a:latin typeface="Capitals"/>
            </a:endParaRPr>
          </a:p>
        </p:txBody>
      </p:sp>
      <p:sp>
        <p:nvSpPr>
          <p:cNvPr id="3" name="TextBox 2"/>
          <p:cNvSpPr txBox="1"/>
          <p:nvPr/>
        </p:nvSpPr>
        <p:spPr>
          <a:xfrm>
            <a:off x="536822" y="1532002"/>
            <a:ext cx="8144003" cy="5078314"/>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Uses triangulation as its principle;</a:t>
            </a:r>
            <a:br>
              <a:rPr lang="en-US" b="1" dirty="0" smtClean="0"/>
            </a:br>
            <a:endParaRPr lang="en-US" b="1" dirty="0" smtClean="0"/>
          </a:p>
          <a:p>
            <a:pPr marL="285750" indent="-285750" algn="just">
              <a:buClr>
                <a:schemeClr val="accent2"/>
              </a:buClr>
              <a:buFont typeface="Wingdings" charset="2"/>
              <a:buChar char="ü"/>
            </a:pPr>
            <a:r>
              <a:rPr lang="en-US" b="1" dirty="0" smtClean="0"/>
              <a:t>Two independent IPN spacecraft triangulate the position of a GRB to a 3-sigma annulus; three independent spacecraft triangulate the position of a GRB to the intersection of two annuli; and so on…</a:t>
            </a:r>
            <a:br>
              <a:rPr lang="en-US" b="1" dirty="0" smtClean="0"/>
            </a:br>
            <a:endParaRPr lang="en-US" b="1" dirty="0" smtClean="0"/>
          </a:p>
          <a:p>
            <a:pPr marL="285750" indent="-285750" algn="just">
              <a:buClr>
                <a:schemeClr val="accent2"/>
              </a:buClr>
              <a:buFont typeface="Wingdings" charset="2"/>
              <a:buChar char="ü"/>
            </a:pPr>
            <a:r>
              <a:rPr lang="en-US" b="1" dirty="0" smtClean="0"/>
              <a:t>The longer the separation between spacecraft (baseline) the thinner the annulus; </a:t>
            </a:r>
            <a:br>
              <a:rPr lang="en-US" b="1" dirty="0" smtClean="0"/>
            </a:br>
            <a:endParaRPr lang="en-US" b="1" dirty="0" smtClean="0"/>
          </a:p>
          <a:p>
            <a:pPr marL="285750" indent="-285750" algn="just">
              <a:buClr>
                <a:schemeClr val="accent2"/>
              </a:buClr>
              <a:buFont typeface="Wingdings" charset="2"/>
              <a:buChar char="ü"/>
            </a:pPr>
            <a:r>
              <a:rPr lang="en-US" b="1" dirty="0" smtClean="0"/>
              <a:t>The intersection regions of independent annuli form </a:t>
            </a:r>
            <a:r>
              <a:rPr lang="en-US" b="1" smtClean="0"/>
              <a:t>the GRB ERROR </a:t>
            </a:r>
            <a:r>
              <a:rPr lang="en-US" b="1" dirty="0" smtClean="0"/>
              <a:t>BOX regions (3-sigma) hence one wants further separated satellites for thinner annuli and smaller error boxes;</a:t>
            </a:r>
            <a:br>
              <a:rPr lang="en-US" b="1" dirty="0" smtClean="0"/>
            </a:br>
            <a:endParaRPr lang="en-US" b="1" dirty="0" smtClean="0"/>
          </a:p>
          <a:p>
            <a:pPr marL="285750" indent="-285750" algn="just">
              <a:buClr>
                <a:schemeClr val="accent2"/>
              </a:buClr>
              <a:buFont typeface="Wingdings" charset="2"/>
              <a:buChar char="ü"/>
            </a:pPr>
            <a:r>
              <a:rPr lang="en-US" b="1" dirty="0" smtClean="0"/>
              <a:t>Konus-WIND is sensitive to a band in the sky (has N-pole and S-pole detectors), this is called the Konus ecliptic band and if we use Konus as a localizing craft, we keep the error boxes within the ecliptic band only;</a:t>
            </a:r>
            <a:br>
              <a:rPr lang="en-US" b="1" dirty="0" smtClean="0"/>
            </a:br>
            <a:endParaRPr lang="en-US" b="1" dirty="0" smtClean="0"/>
          </a:p>
          <a:p>
            <a:pPr marL="285750" indent="-285750" algn="just">
              <a:buClr>
                <a:schemeClr val="accent2"/>
              </a:buClr>
              <a:buFont typeface="Wingdings" charset="2"/>
              <a:buChar char="ü"/>
            </a:pPr>
            <a:r>
              <a:rPr lang="en-US" b="1" dirty="0" smtClean="0"/>
              <a:t>The annuli are approximations of the localization regions only;  </a:t>
            </a:r>
          </a:p>
        </p:txBody>
      </p:sp>
      <p:pic>
        <p:nvPicPr>
          <p:cNvPr id="2" name="Picture 1" descr="GRB060103_simula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21" y="806166"/>
            <a:ext cx="8366589" cy="5804150"/>
          </a:xfrm>
          <a:prstGeom prst="rect">
            <a:avLst/>
          </a:prstGeom>
        </p:spPr>
      </p:pic>
      <p:pic>
        <p:nvPicPr>
          <p:cNvPr id="4" name="Picture 3" descr="GRB060415B_simulations.png"/>
          <p:cNvPicPr>
            <a:picLocks noChangeAspect="1"/>
          </p:cNvPicPr>
          <p:nvPr/>
        </p:nvPicPr>
        <p:blipFill rotWithShape="1">
          <a:blip r:embed="rId3">
            <a:extLst>
              <a:ext uri="{28A0092B-C50C-407E-A947-70E740481C1C}">
                <a14:useLocalDpi xmlns:a14="http://schemas.microsoft.com/office/drawing/2010/main" val="0"/>
              </a:ext>
            </a:extLst>
          </a:blip>
          <a:srcRect l="1329" r="1329"/>
          <a:stretch/>
        </p:blipFill>
        <p:spPr>
          <a:xfrm>
            <a:off x="0" y="806166"/>
            <a:ext cx="9143999" cy="6051834"/>
          </a:xfrm>
          <a:prstGeom prst="rect">
            <a:avLst/>
          </a:prstGeom>
        </p:spPr>
      </p:pic>
      <p:sp>
        <p:nvSpPr>
          <p:cNvPr id="6" name="TextBox 5"/>
          <p:cNvSpPr txBox="1"/>
          <p:nvPr/>
        </p:nvSpPr>
        <p:spPr>
          <a:xfrm>
            <a:off x="1742466" y="5732488"/>
            <a:ext cx="1725119" cy="369332"/>
          </a:xfrm>
          <a:prstGeom prst="rect">
            <a:avLst/>
          </a:prstGeom>
          <a:noFill/>
        </p:spPr>
        <p:txBody>
          <a:bodyPr wrap="square" rtlCol="0">
            <a:spAutoFit/>
          </a:bodyPr>
          <a:lstStyle/>
          <a:p>
            <a:r>
              <a:rPr lang="en-US" b="1" dirty="0" smtClean="0">
                <a:solidFill>
                  <a:schemeClr val="bg1"/>
                </a:solidFill>
              </a:rPr>
              <a:t>RA (hours)</a:t>
            </a:r>
            <a:endParaRPr lang="en-US" b="1" dirty="0"/>
          </a:p>
        </p:txBody>
      </p:sp>
      <p:sp>
        <p:nvSpPr>
          <p:cNvPr id="8" name="TextBox 7"/>
          <p:cNvSpPr txBox="1"/>
          <p:nvPr/>
        </p:nvSpPr>
        <p:spPr>
          <a:xfrm rot="16200000">
            <a:off x="-411736" y="2801867"/>
            <a:ext cx="1725119" cy="369332"/>
          </a:xfrm>
          <a:prstGeom prst="rect">
            <a:avLst/>
          </a:prstGeom>
          <a:noFill/>
        </p:spPr>
        <p:txBody>
          <a:bodyPr wrap="square" rtlCol="0">
            <a:spAutoFit/>
          </a:bodyPr>
          <a:lstStyle/>
          <a:p>
            <a:r>
              <a:rPr lang="en-US" b="1" dirty="0" smtClean="0">
                <a:solidFill>
                  <a:schemeClr val="bg1"/>
                </a:solidFill>
              </a:rPr>
              <a:t>dec (degrees)</a:t>
            </a:r>
            <a:endParaRPr lang="en-US" b="1" dirty="0">
              <a:solidFill>
                <a:schemeClr val="bg1"/>
              </a:solidFill>
            </a:endParaRPr>
          </a:p>
        </p:txBody>
      </p:sp>
      <p:sp>
        <p:nvSpPr>
          <p:cNvPr id="5" name="Footer Placeholder 4"/>
          <p:cNvSpPr>
            <a:spLocks noGrp="1"/>
          </p:cNvSpPr>
          <p:nvPr>
            <p:ph type="ftr" sz="quarter" idx="11"/>
          </p:nvPr>
        </p:nvSpPr>
        <p:spPr/>
        <p:txBody>
          <a:bodyPr/>
          <a:lstStyle/>
          <a:p>
            <a:r>
              <a:rPr lang="sv-SE" smtClean="0"/>
              <a:t>IPN Short Gamma Ray Bursts</a:t>
            </a:r>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19</a:t>
            </a:fld>
            <a:endParaRPr lang="en-US"/>
          </a:p>
        </p:txBody>
      </p:sp>
      <p:sp>
        <p:nvSpPr>
          <p:cNvPr id="10" name="Date Placeholder 9"/>
          <p:cNvSpPr>
            <a:spLocks noGrp="1"/>
          </p:cNvSpPr>
          <p:nvPr>
            <p:ph type="dt" sz="half" idx="10"/>
          </p:nvPr>
        </p:nvSpPr>
        <p:spPr/>
        <p:txBody>
          <a:bodyPr/>
          <a:lstStyle/>
          <a:p>
            <a:fld id="{1A2B8815-2F0A-E743-A430-603BEA500C31}" type="datetime1">
              <a:rPr lang="en-GB" smtClean="0"/>
              <a:t>18/11/2011</a:t>
            </a:fld>
            <a:endParaRPr lang="en-US"/>
          </a:p>
        </p:txBody>
      </p:sp>
      <p:sp>
        <p:nvSpPr>
          <p:cNvPr id="11" name="TextBox 10"/>
          <p:cNvSpPr txBox="1"/>
          <p:nvPr/>
        </p:nvSpPr>
        <p:spPr>
          <a:xfrm>
            <a:off x="6857209" y="1754641"/>
            <a:ext cx="1725119" cy="646331"/>
          </a:xfrm>
          <a:prstGeom prst="rect">
            <a:avLst/>
          </a:prstGeom>
          <a:noFill/>
        </p:spPr>
        <p:txBody>
          <a:bodyPr wrap="square" rtlCol="0">
            <a:spAutoFit/>
          </a:bodyPr>
          <a:lstStyle/>
          <a:p>
            <a:pPr algn="ctr"/>
            <a:r>
              <a:rPr lang="en-US" b="1" dirty="0" smtClean="0">
                <a:solidFill>
                  <a:schemeClr val="bg1"/>
                </a:solidFill>
              </a:rPr>
              <a:t>Error Box Area</a:t>
            </a:r>
          </a:p>
          <a:p>
            <a:pPr algn="ctr"/>
            <a:r>
              <a:rPr lang="en-US" b="1" dirty="0" smtClean="0">
                <a:solidFill>
                  <a:schemeClr val="bg1"/>
                </a:solidFill>
              </a:rPr>
              <a:t>0.20 sq.deg.</a:t>
            </a:r>
            <a:endParaRPr lang="en-US" b="1" dirty="0"/>
          </a:p>
        </p:txBody>
      </p:sp>
    </p:spTree>
    <p:extLst>
      <p:ext uri="{BB962C8B-B14F-4D97-AF65-F5344CB8AC3E}">
        <p14:creationId xmlns:p14="http://schemas.microsoft.com/office/powerpoint/2010/main" val="3263856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rmAutofit/>
          </a:bodyPr>
          <a:lstStyle/>
          <a:p>
            <a:r>
              <a:rPr lang="en-US" sz="2400" b="1" dirty="0" smtClean="0">
                <a:latin typeface="Capitals"/>
              </a:rPr>
              <a:t/>
            </a:r>
            <a:br>
              <a:rPr lang="en-US" sz="2400" b="1" dirty="0" smtClean="0">
                <a:latin typeface="Capitals"/>
              </a:rPr>
            </a:br>
            <a:r>
              <a:rPr lang="en-US" sz="2400" b="1" dirty="0">
                <a:latin typeface="Capitals"/>
              </a:rPr>
              <a:t/>
            </a:r>
            <a:br>
              <a:rPr lang="en-US" sz="2400" b="1" dirty="0">
                <a:latin typeface="Capitals"/>
              </a:rPr>
            </a:br>
            <a:r>
              <a:rPr lang="en-US" sz="2400" b="1" dirty="0" smtClean="0">
                <a:latin typeface="Capitals"/>
              </a:rPr>
              <a:t>Overview</a:t>
            </a:r>
            <a:endParaRPr lang="en-US" sz="2400" b="1" dirty="0">
              <a:latin typeface="Capitals"/>
            </a:endParaRPr>
          </a:p>
        </p:txBody>
      </p:sp>
      <p:sp>
        <p:nvSpPr>
          <p:cNvPr id="7" name="Content Placeholder 6"/>
          <p:cNvSpPr>
            <a:spLocks noGrp="1"/>
          </p:cNvSpPr>
          <p:nvPr>
            <p:ph idx="1"/>
          </p:nvPr>
        </p:nvSpPr>
        <p:spPr>
          <a:xfrm>
            <a:off x="457200" y="1990293"/>
            <a:ext cx="8229600" cy="4135870"/>
          </a:xfrm>
        </p:spPr>
        <p:txBody>
          <a:bodyPr/>
          <a:lstStyle/>
          <a:p>
            <a:pPr algn="ctr">
              <a:buClr>
                <a:schemeClr val="accent6">
                  <a:lumMod val="75000"/>
                </a:schemeClr>
              </a:buClr>
              <a:buSzPct val="125000"/>
              <a:buFont typeface="Wingdings" charset="2"/>
              <a:buChar char="ü"/>
            </a:pPr>
            <a:r>
              <a:rPr lang="en-US" sz="2400" b="1" dirty="0" smtClean="0"/>
              <a:t>Short gamma </a:t>
            </a:r>
            <a:r>
              <a:rPr lang="en-US" sz="2400" b="1" dirty="0"/>
              <a:t>r</a:t>
            </a:r>
            <a:r>
              <a:rPr lang="en-US" sz="2400" b="1" dirty="0" smtClean="0"/>
              <a:t>ay bursts (GRB) and search motivation;</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The InterPlanetary Network – how it works;</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Getting the short IPN GRB sample;</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Future analysis challenges and solutions</a:t>
            </a:r>
            <a:r>
              <a:rPr lang="en-US" dirty="0" smtClean="0"/>
              <a:t>.</a:t>
            </a:r>
            <a:endParaRPr lang="en-US" dirty="0"/>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2</a:t>
            </a:fld>
            <a:endParaRPr lang="en-US"/>
          </a:p>
        </p:txBody>
      </p:sp>
      <p:sp>
        <p:nvSpPr>
          <p:cNvPr id="5" name="Date Placeholder 4"/>
          <p:cNvSpPr>
            <a:spLocks noGrp="1"/>
          </p:cNvSpPr>
          <p:nvPr>
            <p:ph type="dt" sz="half" idx="10"/>
          </p:nvPr>
        </p:nvSpPr>
        <p:spPr/>
        <p:txBody>
          <a:bodyPr/>
          <a:lstStyle/>
          <a:p>
            <a:fld id="{CA9C523D-A34B-134A-9CD2-58DCEA65AFAC}" type="datetime1">
              <a:rPr lang="en-GB" smtClean="0"/>
              <a:t>18/11/2011</a:t>
            </a:fld>
            <a:endParaRPr lang="en-US"/>
          </a:p>
        </p:txBody>
      </p:sp>
    </p:spTree>
    <p:extLst>
      <p:ext uri="{BB962C8B-B14F-4D97-AF65-F5344CB8AC3E}">
        <p14:creationId xmlns:p14="http://schemas.microsoft.com/office/powerpoint/2010/main" val="186341363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IPN Localization of GRB: Error Boxes</a:t>
            </a:r>
            <a:endParaRPr lang="en-US" sz="2400" b="1" dirty="0">
              <a:latin typeface="Capitals"/>
            </a:endParaRPr>
          </a:p>
        </p:txBody>
      </p:sp>
      <p:sp>
        <p:nvSpPr>
          <p:cNvPr id="3" name="TextBox 2"/>
          <p:cNvSpPr txBox="1"/>
          <p:nvPr/>
        </p:nvSpPr>
        <p:spPr>
          <a:xfrm>
            <a:off x="536822" y="1532002"/>
            <a:ext cx="8144003" cy="5078314"/>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Uses triangulation as its principle;</a:t>
            </a:r>
            <a:br>
              <a:rPr lang="en-US" b="1" dirty="0" smtClean="0"/>
            </a:br>
            <a:endParaRPr lang="en-US" b="1" dirty="0" smtClean="0"/>
          </a:p>
          <a:p>
            <a:pPr marL="285750" indent="-285750" algn="just">
              <a:buClr>
                <a:schemeClr val="accent2"/>
              </a:buClr>
              <a:buFont typeface="Wingdings" charset="2"/>
              <a:buChar char="ü"/>
            </a:pPr>
            <a:r>
              <a:rPr lang="en-US" b="1" dirty="0" smtClean="0"/>
              <a:t>Two independent IPN spacecraft triangulate the position of a GRB to a 3-sigma annulus; three independent spacecraft triangulate the position of a GRB to the intersection of two annuli; and so on…</a:t>
            </a:r>
            <a:br>
              <a:rPr lang="en-US" b="1" dirty="0" smtClean="0"/>
            </a:br>
            <a:endParaRPr lang="en-US" b="1" dirty="0" smtClean="0"/>
          </a:p>
          <a:p>
            <a:pPr marL="285750" indent="-285750" algn="just">
              <a:buClr>
                <a:schemeClr val="accent2"/>
              </a:buClr>
              <a:buFont typeface="Wingdings" charset="2"/>
              <a:buChar char="ü"/>
            </a:pPr>
            <a:r>
              <a:rPr lang="en-US" b="1" dirty="0" smtClean="0"/>
              <a:t>The longer the separation between spacecraft (baseline) the thinner the annulus; </a:t>
            </a:r>
            <a:br>
              <a:rPr lang="en-US" b="1" dirty="0" smtClean="0"/>
            </a:br>
            <a:endParaRPr lang="en-US" b="1" dirty="0" smtClean="0"/>
          </a:p>
          <a:p>
            <a:pPr marL="285750" indent="-285750" algn="just">
              <a:buClr>
                <a:schemeClr val="accent2"/>
              </a:buClr>
              <a:buFont typeface="Wingdings" charset="2"/>
              <a:buChar char="ü"/>
            </a:pPr>
            <a:r>
              <a:rPr lang="en-US" b="1" dirty="0" smtClean="0"/>
              <a:t>The intersection regions of independent annuli form </a:t>
            </a:r>
            <a:r>
              <a:rPr lang="en-US" b="1" smtClean="0"/>
              <a:t>the GRB ERROR </a:t>
            </a:r>
            <a:r>
              <a:rPr lang="en-US" b="1" dirty="0" smtClean="0"/>
              <a:t>BOX regions (3-sigma) hence one wants further separated satellites for thinner annuli and smaller error boxes;</a:t>
            </a:r>
            <a:br>
              <a:rPr lang="en-US" b="1" dirty="0" smtClean="0"/>
            </a:br>
            <a:endParaRPr lang="en-US" b="1" dirty="0" smtClean="0"/>
          </a:p>
          <a:p>
            <a:pPr marL="285750" indent="-285750" algn="just">
              <a:buClr>
                <a:schemeClr val="accent2"/>
              </a:buClr>
              <a:buFont typeface="Wingdings" charset="2"/>
              <a:buChar char="ü"/>
            </a:pPr>
            <a:r>
              <a:rPr lang="en-US" b="1" dirty="0" smtClean="0"/>
              <a:t>Konus-WIND is sensitive to a band in the sky (has N-pole and S-pole detectors), this is called the Konus ecliptic band and if we use Konus as a localizing craft, we keep the error boxes within the ecliptic band only;</a:t>
            </a:r>
            <a:br>
              <a:rPr lang="en-US" b="1" dirty="0" smtClean="0"/>
            </a:br>
            <a:endParaRPr lang="en-US" b="1" dirty="0" smtClean="0"/>
          </a:p>
          <a:p>
            <a:pPr marL="285750" indent="-285750" algn="just">
              <a:buClr>
                <a:schemeClr val="accent2"/>
              </a:buClr>
              <a:buFont typeface="Wingdings" charset="2"/>
              <a:buChar char="ü"/>
            </a:pPr>
            <a:r>
              <a:rPr lang="en-US" b="1" dirty="0" smtClean="0"/>
              <a:t>The annuli are approximations of the localization regions only;  </a:t>
            </a:r>
          </a:p>
        </p:txBody>
      </p:sp>
      <p:pic>
        <p:nvPicPr>
          <p:cNvPr id="5" name="Picture 4" descr="GRB070614_simulations.png"/>
          <p:cNvPicPr>
            <a:picLocks noChangeAspect="1"/>
          </p:cNvPicPr>
          <p:nvPr/>
        </p:nvPicPr>
        <p:blipFill rotWithShape="1">
          <a:blip r:embed="rId2">
            <a:extLst>
              <a:ext uri="{28A0092B-C50C-407E-A947-70E740481C1C}">
                <a14:useLocalDpi xmlns:a14="http://schemas.microsoft.com/office/drawing/2010/main" val="0"/>
              </a:ext>
            </a:extLst>
          </a:blip>
          <a:srcRect l="-4647" t="6231" r="-4647" b="6231"/>
          <a:stretch/>
        </p:blipFill>
        <p:spPr>
          <a:xfrm>
            <a:off x="-458264" y="744966"/>
            <a:ext cx="10029431" cy="6086846"/>
          </a:xfrm>
          <a:prstGeom prst="rect">
            <a:avLst/>
          </a:prstGeom>
        </p:spPr>
      </p:pic>
      <p:sp>
        <p:nvSpPr>
          <p:cNvPr id="6" name="TextBox 5"/>
          <p:cNvSpPr txBox="1"/>
          <p:nvPr/>
        </p:nvSpPr>
        <p:spPr>
          <a:xfrm>
            <a:off x="1742466" y="6101820"/>
            <a:ext cx="1725119" cy="369332"/>
          </a:xfrm>
          <a:prstGeom prst="rect">
            <a:avLst/>
          </a:prstGeom>
          <a:noFill/>
        </p:spPr>
        <p:txBody>
          <a:bodyPr wrap="square" rtlCol="0">
            <a:spAutoFit/>
          </a:bodyPr>
          <a:lstStyle/>
          <a:p>
            <a:r>
              <a:rPr lang="en-US" b="1" dirty="0" smtClean="0">
                <a:solidFill>
                  <a:schemeClr val="bg1"/>
                </a:solidFill>
              </a:rPr>
              <a:t>RA (hours)</a:t>
            </a:r>
            <a:endParaRPr lang="en-US" b="1" dirty="0"/>
          </a:p>
        </p:txBody>
      </p:sp>
      <p:sp>
        <p:nvSpPr>
          <p:cNvPr id="8" name="TextBox 7"/>
          <p:cNvSpPr txBox="1"/>
          <p:nvPr/>
        </p:nvSpPr>
        <p:spPr>
          <a:xfrm rot="16200000">
            <a:off x="-411736" y="2801867"/>
            <a:ext cx="1725119" cy="369332"/>
          </a:xfrm>
          <a:prstGeom prst="rect">
            <a:avLst/>
          </a:prstGeom>
          <a:noFill/>
        </p:spPr>
        <p:txBody>
          <a:bodyPr wrap="square" rtlCol="0">
            <a:spAutoFit/>
          </a:bodyPr>
          <a:lstStyle/>
          <a:p>
            <a:r>
              <a:rPr lang="en-US" b="1" dirty="0" smtClean="0">
                <a:solidFill>
                  <a:schemeClr val="bg1"/>
                </a:solidFill>
              </a:rPr>
              <a:t>dec (degrees)</a:t>
            </a:r>
            <a:endParaRPr lang="en-US" b="1" dirty="0">
              <a:solidFill>
                <a:schemeClr val="bg1"/>
              </a:solidFill>
            </a:endParaRPr>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20</a:t>
            </a:fld>
            <a:endParaRPr lang="en-US"/>
          </a:p>
        </p:txBody>
      </p:sp>
      <p:sp>
        <p:nvSpPr>
          <p:cNvPr id="9" name="Date Placeholder 8"/>
          <p:cNvSpPr>
            <a:spLocks noGrp="1"/>
          </p:cNvSpPr>
          <p:nvPr>
            <p:ph type="dt" sz="half" idx="10"/>
          </p:nvPr>
        </p:nvSpPr>
        <p:spPr/>
        <p:txBody>
          <a:bodyPr/>
          <a:lstStyle/>
          <a:p>
            <a:fld id="{33E3AA79-D3E8-A249-B0F5-2D611C0BDB10}" type="datetime1">
              <a:rPr lang="en-GB" smtClean="0"/>
              <a:t>18/11/2011</a:t>
            </a:fld>
            <a:endParaRPr lang="en-US"/>
          </a:p>
        </p:txBody>
      </p:sp>
      <p:sp>
        <p:nvSpPr>
          <p:cNvPr id="10" name="TextBox 9"/>
          <p:cNvSpPr txBox="1"/>
          <p:nvPr/>
        </p:nvSpPr>
        <p:spPr>
          <a:xfrm>
            <a:off x="6857209" y="1754641"/>
            <a:ext cx="1725119" cy="646331"/>
          </a:xfrm>
          <a:prstGeom prst="rect">
            <a:avLst/>
          </a:prstGeom>
          <a:noFill/>
        </p:spPr>
        <p:txBody>
          <a:bodyPr wrap="square" rtlCol="0">
            <a:spAutoFit/>
          </a:bodyPr>
          <a:lstStyle/>
          <a:p>
            <a:pPr algn="ctr"/>
            <a:r>
              <a:rPr lang="en-US" b="1" dirty="0" smtClean="0">
                <a:solidFill>
                  <a:schemeClr val="bg1"/>
                </a:solidFill>
              </a:rPr>
              <a:t>Error Box Area</a:t>
            </a:r>
          </a:p>
          <a:p>
            <a:pPr algn="ctr"/>
            <a:r>
              <a:rPr lang="en-US" b="1" dirty="0" smtClean="0">
                <a:solidFill>
                  <a:schemeClr val="bg1"/>
                </a:solidFill>
              </a:rPr>
              <a:t>68.0 sq.deg.</a:t>
            </a:r>
            <a:endParaRPr lang="en-US" b="1" dirty="0"/>
          </a:p>
        </p:txBody>
      </p:sp>
    </p:spTree>
    <p:extLst>
      <p:ext uri="{BB962C8B-B14F-4D97-AF65-F5344CB8AC3E}">
        <p14:creationId xmlns:p14="http://schemas.microsoft.com/office/powerpoint/2010/main" val="3263856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IPN Localization of GRB: Error Boxes</a:t>
            </a:r>
            <a:endParaRPr lang="en-US" sz="2400" b="1" dirty="0">
              <a:latin typeface="Capitals"/>
            </a:endParaRPr>
          </a:p>
        </p:txBody>
      </p:sp>
      <p:sp>
        <p:nvSpPr>
          <p:cNvPr id="3" name="TextBox 2"/>
          <p:cNvSpPr txBox="1"/>
          <p:nvPr/>
        </p:nvSpPr>
        <p:spPr>
          <a:xfrm>
            <a:off x="536822" y="1532002"/>
            <a:ext cx="8144003" cy="2862323"/>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May be of different sizes (area) and shapes;</a:t>
            </a:r>
            <a:br>
              <a:rPr lang="en-US" b="1" dirty="0" smtClean="0"/>
            </a:br>
            <a:endParaRPr lang="en-US" b="1" dirty="0" smtClean="0"/>
          </a:p>
          <a:p>
            <a:pPr marL="285750" indent="-285750" algn="just">
              <a:buClr>
                <a:schemeClr val="accent2"/>
              </a:buClr>
              <a:buFont typeface="Wingdings" charset="2"/>
              <a:buChar char="ü"/>
            </a:pPr>
            <a:r>
              <a:rPr lang="en-US" b="1" dirty="0" smtClean="0"/>
              <a:t>Area may range from fractions of square degrees (usually localized by three or four satellites out of which one is Mars Odyssey or MESSENGER) to thousands of square degrees (usually localized by two nearby satellites only); </a:t>
            </a:r>
            <a:br>
              <a:rPr lang="en-US" b="1" dirty="0" smtClean="0"/>
            </a:br>
            <a:endParaRPr lang="en-US" b="1" dirty="0" smtClean="0"/>
          </a:p>
          <a:p>
            <a:pPr marL="285750" indent="-285750" algn="just">
              <a:buClr>
                <a:schemeClr val="accent2"/>
              </a:buClr>
              <a:buFont typeface="Wingdings" charset="2"/>
              <a:buChar char="ü"/>
            </a:pPr>
            <a:r>
              <a:rPr lang="en-US" b="1" dirty="0" smtClean="0"/>
              <a:t>Shapes may be odd or regular, a lot of them are narrow and long regions;</a:t>
            </a:r>
            <a:br>
              <a:rPr lang="en-US" b="1" dirty="0" smtClean="0"/>
            </a:br>
            <a:endParaRPr lang="en-US" b="1" dirty="0" smtClean="0"/>
          </a:p>
          <a:p>
            <a:pPr marL="285750" indent="-285750" algn="just">
              <a:buClr>
                <a:schemeClr val="accent2"/>
              </a:buClr>
              <a:buFont typeface="Wingdings" charset="2"/>
              <a:buChar char="ü"/>
            </a:pPr>
            <a:r>
              <a:rPr lang="en-US" b="1" dirty="0" smtClean="0"/>
              <a:t>Shapes are just an approximation of the true contours but it works to 3-sigma precision;  </a:t>
            </a:r>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21</a:t>
            </a:fld>
            <a:endParaRPr lang="en-US"/>
          </a:p>
        </p:txBody>
      </p:sp>
      <p:sp>
        <p:nvSpPr>
          <p:cNvPr id="5" name="Date Placeholder 4"/>
          <p:cNvSpPr>
            <a:spLocks noGrp="1"/>
          </p:cNvSpPr>
          <p:nvPr>
            <p:ph type="dt" sz="half" idx="10"/>
          </p:nvPr>
        </p:nvSpPr>
        <p:spPr/>
        <p:txBody>
          <a:bodyPr/>
          <a:lstStyle/>
          <a:p>
            <a:fld id="{8B7E2A02-ACA5-9B41-85B0-29725E345C28}" type="datetime1">
              <a:rPr lang="en-GB" smtClean="0"/>
              <a:t>18/11/2011</a:t>
            </a:fld>
            <a:endParaRPr lang="en-US"/>
          </a:p>
        </p:txBody>
      </p:sp>
    </p:spTree>
    <p:extLst>
      <p:ext uri="{BB962C8B-B14F-4D97-AF65-F5344CB8AC3E}">
        <p14:creationId xmlns:p14="http://schemas.microsoft.com/office/powerpoint/2010/main" val="17645880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rmAutofit/>
          </a:bodyPr>
          <a:lstStyle/>
          <a:p>
            <a:r>
              <a:rPr lang="en-US" sz="2400" b="1" dirty="0" smtClean="0">
                <a:latin typeface="Capitals"/>
              </a:rPr>
              <a:t/>
            </a:r>
            <a:br>
              <a:rPr lang="en-US" sz="2400" b="1" dirty="0" smtClean="0">
                <a:latin typeface="Capitals"/>
              </a:rPr>
            </a:br>
            <a:r>
              <a:rPr lang="en-US" sz="2400" b="1" dirty="0">
                <a:latin typeface="Capitals"/>
              </a:rPr>
              <a:t/>
            </a:r>
            <a:br>
              <a:rPr lang="en-US" sz="2400" b="1" dirty="0">
                <a:latin typeface="Capitals"/>
              </a:rPr>
            </a:br>
            <a:r>
              <a:rPr lang="en-US" sz="2400" b="1" dirty="0" smtClean="0">
                <a:latin typeface="Capitals"/>
              </a:rPr>
              <a:t>Overview</a:t>
            </a:r>
            <a:endParaRPr lang="en-US" sz="2400" b="1" dirty="0">
              <a:latin typeface="Capitals"/>
            </a:endParaRPr>
          </a:p>
        </p:txBody>
      </p:sp>
      <p:sp>
        <p:nvSpPr>
          <p:cNvPr id="7" name="Content Placeholder 6"/>
          <p:cNvSpPr>
            <a:spLocks noGrp="1"/>
          </p:cNvSpPr>
          <p:nvPr>
            <p:ph idx="1"/>
          </p:nvPr>
        </p:nvSpPr>
        <p:spPr>
          <a:xfrm>
            <a:off x="457200" y="1990293"/>
            <a:ext cx="8229600" cy="4135870"/>
          </a:xfrm>
        </p:spPr>
        <p:txBody>
          <a:bodyPr/>
          <a:lstStyle/>
          <a:p>
            <a:pPr algn="ctr">
              <a:buClr>
                <a:schemeClr val="accent6">
                  <a:lumMod val="75000"/>
                </a:schemeClr>
              </a:buClr>
              <a:buSzPct val="125000"/>
              <a:buFont typeface="Wingdings" charset="2"/>
              <a:buChar char="ü"/>
            </a:pPr>
            <a:r>
              <a:rPr lang="en-US" sz="2400" b="1" dirty="0" smtClean="0"/>
              <a:t>Short gamma </a:t>
            </a:r>
            <a:r>
              <a:rPr lang="en-US" sz="2400" b="1" dirty="0"/>
              <a:t>r</a:t>
            </a:r>
            <a:r>
              <a:rPr lang="en-US" sz="2400" b="1" dirty="0" smtClean="0"/>
              <a:t>ay bursts (GRB) and search motivation;</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The InterPlanetary Network – how it works;</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solidFill>
                  <a:schemeClr val="accent6">
                    <a:lumMod val="75000"/>
                  </a:schemeClr>
                </a:solidFill>
              </a:rPr>
              <a:t>Getting the short IPN GRB sample;</a:t>
            </a:r>
            <a:br>
              <a:rPr lang="en-US" sz="2400" b="1" dirty="0" smtClean="0">
                <a:solidFill>
                  <a:schemeClr val="accent6">
                    <a:lumMod val="75000"/>
                  </a:schemeClr>
                </a:solidFill>
              </a:rPr>
            </a:br>
            <a:endParaRPr lang="en-US" sz="2400" b="1" dirty="0" smtClean="0">
              <a:solidFill>
                <a:schemeClr val="accent6">
                  <a:lumMod val="75000"/>
                </a:schemeClr>
              </a:solidFill>
            </a:endParaRPr>
          </a:p>
          <a:p>
            <a:pPr algn="ctr">
              <a:buClr>
                <a:schemeClr val="accent6">
                  <a:lumMod val="75000"/>
                </a:schemeClr>
              </a:buClr>
              <a:buSzPct val="125000"/>
              <a:buFont typeface="Wingdings" charset="2"/>
              <a:buChar char="ü"/>
            </a:pPr>
            <a:r>
              <a:rPr lang="en-US" sz="2400" b="1" dirty="0" smtClean="0"/>
              <a:t>Future analysis challenges and solutions</a:t>
            </a:r>
            <a:r>
              <a:rPr lang="en-US" dirty="0" smtClean="0"/>
              <a:t>.</a:t>
            </a:r>
            <a:endParaRPr lang="en-US" dirty="0"/>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22</a:t>
            </a:fld>
            <a:endParaRPr lang="en-US"/>
          </a:p>
        </p:txBody>
      </p:sp>
      <p:sp>
        <p:nvSpPr>
          <p:cNvPr id="5" name="Date Placeholder 4"/>
          <p:cNvSpPr>
            <a:spLocks noGrp="1"/>
          </p:cNvSpPr>
          <p:nvPr>
            <p:ph type="dt" sz="half" idx="10"/>
          </p:nvPr>
        </p:nvSpPr>
        <p:spPr/>
        <p:txBody>
          <a:bodyPr/>
          <a:lstStyle/>
          <a:p>
            <a:fld id="{C30A51AB-0E7A-3F44-88D0-281CF243AB37}" type="datetime1">
              <a:rPr lang="en-GB" smtClean="0"/>
              <a:t>18/11/2011</a:t>
            </a:fld>
            <a:endParaRPr lang="en-US"/>
          </a:p>
        </p:txBody>
      </p:sp>
    </p:spTree>
    <p:extLst>
      <p:ext uri="{BB962C8B-B14F-4D97-AF65-F5344CB8AC3E}">
        <p14:creationId xmlns:p14="http://schemas.microsoft.com/office/powerpoint/2010/main" val="18152557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Selection Process</a:t>
            </a:r>
            <a:endParaRPr lang="en-US" sz="2400" b="1" dirty="0">
              <a:latin typeface="Capitals"/>
            </a:endParaRPr>
          </a:p>
        </p:txBody>
      </p:sp>
      <p:sp>
        <p:nvSpPr>
          <p:cNvPr id="5" name="TextBox 4"/>
          <p:cNvSpPr txBox="1"/>
          <p:nvPr/>
        </p:nvSpPr>
        <p:spPr>
          <a:xfrm>
            <a:off x="536822" y="1532002"/>
            <a:ext cx="8144003" cy="3939540"/>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302 IPN-localized GRBs during S5/VSR1;</a:t>
            </a:r>
            <a:br>
              <a:rPr lang="en-US" b="1" dirty="0" smtClean="0"/>
            </a:br>
            <a:endParaRPr lang="en-US" b="1" dirty="0" smtClean="0"/>
          </a:p>
          <a:p>
            <a:pPr marL="285750" indent="-285750" algn="just">
              <a:buClr>
                <a:schemeClr val="accent2"/>
              </a:buClr>
              <a:buFont typeface="Wingdings" charset="2"/>
              <a:buChar char="ü"/>
            </a:pPr>
            <a:r>
              <a:rPr lang="en-US" b="1" dirty="0" smtClean="0"/>
              <a:t>Three main criteria for choosing the GRB analysis sample:</a:t>
            </a:r>
            <a:br>
              <a:rPr lang="en-US" b="1" dirty="0" smtClean="0"/>
            </a:br>
            <a:r>
              <a:rPr lang="en-US" b="1" dirty="0" smtClean="0"/>
              <a:t/>
            </a:r>
            <a:br>
              <a:rPr lang="en-US" b="1" dirty="0" smtClean="0"/>
            </a:br>
            <a:r>
              <a:rPr lang="en-US" b="1" dirty="0" smtClean="0"/>
              <a:t/>
            </a:r>
            <a:br>
              <a:rPr lang="en-US" b="1" dirty="0" smtClean="0"/>
            </a:br>
            <a:r>
              <a:rPr lang="en-US" sz="2000" b="1" dirty="0" smtClean="0">
                <a:latin typeface="Capitals"/>
              </a:rPr>
              <a:t>1. They need to be SHORT </a:t>
            </a:r>
            <a:r>
              <a:rPr lang="en-US" sz="2000" b="1" dirty="0">
                <a:latin typeface="Capitals"/>
              </a:rPr>
              <a:t>and not have been analyzed and published </a:t>
            </a:r>
            <a:r>
              <a:rPr lang="en-US" sz="2000" b="1" dirty="0" smtClean="0">
                <a:latin typeface="Capitals"/>
              </a:rPr>
              <a:t>before;</a:t>
            </a:r>
            <a:br>
              <a:rPr lang="en-US" sz="2000" b="1" dirty="0" smtClean="0">
                <a:latin typeface="Capitals"/>
              </a:rPr>
            </a:br>
            <a:r>
              <a:rPr lang="en-US" sz="2000" b="1" dirty="0" smtClean="0">
                <a:latin typeface="Capitals"/>
              </a:rPr>
              <a:t/>
            </a:r>
            <a:br>
              <a:rPr lang="en-US" sz="2000" b="1" dirty="0" smtClean="0">
                <a:latin typeface="Capitals"/>
              </a:rPr>
            </a:br>
            <a:r>
              <a:rPr lang="en-US" sz="2000" b="1" dirty="0" smtClean="0">
                <a:latin typeface="Capitals"/>
              </a:rPr>
              <a:t>2. They need to have decent localization;</a:t>
            </a:r>
            <a:br>
              <a:rPr lang="en-US" sz="2000" b="1" dirty="0" smtClean="0">
                <a:latin typeface="Capitals"/>
              </a:rPr>
            </a:br>
            <a:r>
              <a:rPr lang="en-US" sz="2000" b="1" dirty="0" smtClean="0">
                <a:latin typeface="Capitals"/>
              </a:rPr>
              <a:t/>
            </a:r>
            <a:br>
              <a:rPr lang="en-US" sz="2000" b="1" dirty="0" smtClean="0">
                <a:latin typeface="Capitals"/>
              </a:rPr>
            </a:br>
            <a:r>
              <a:rPr lang="en-US" sz="2000" b="1" dirty="0" smtClean="0">
                <a:latin typeface="Capitals"/>
              </a:rPr>
              <a:t>3. They need to have available GW data;</a:t>
            </a:r>
            <a:br>
              <a:rPr lang="en-US" sz="2000" b="1" dirty="0" smtClean="0">
                <a:latin typeface="Capitals"/>
              </a:rPr>
            </a:br>
            <a:r>
              <a:rPr lang="en-US" sz="2000" b="1" dirty="0" smtClean="0">
                <a:latin typeface="Capitals"/>
              </a:rPr>
              <a:t/>
            </a:r>
            <a:br>
              <a:rPr lang="en-US" sz="2000" b="1" dirty="0" smtClean="0">
                <a:latin typeface="Capitals"/>
              </a:rPr>
            </a:br>
            <a:r>
              <a:rPr lang="en-US" sz="2000" b="1" dirty="0" smtClean="0">
                <a:latin typeface="Capitals"/>
              </a:rPr>
              <a:t>EXTRA: The H1H2-only Short Burst Case</a:t>
            </a:r>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23</a:t>
            </a:fld>
            <a:endParaRPr lang="en-US"/>
          </a:p>
        </p:txBody>
      </p:sp>
      <p:sp>
        <p:nvSpPr>
          <p:cNvPr id="4" name="Date Placeholder 3"/>
          <p:cNvSpPr>
            <a:spLocks noGrp="1"/>
          </p:cNvSpPr>
          <p:nvPr>
            <p:ph type="dt" sz="half" idx="10"/>
          </p:nvPr>
        </p:nvSpPr>
        <p:spPr/>
        <p:txBody>
          <a:bodyPr/>
          <a:lstStyle/>
          <a:p>
            <a:fld id="{4468E153-1F5F-094E-B618-4B26E3654D46}" type="datetime1">
              <a:rPr lang="en-GB" smtClean="0"/>
              <a:t>18/11/2011</a:t>
            </a:fld>
            <a:endParaRPr lang="en-US"/>
          </a:p>
        </p:txBody>
      </p:sp>
    </p:spTree>
    <p:extLst>
      <p:ext uri="{BB962C8B-B14F-4D97-AF65-F5344CB8AC3E}">
        <p14:creationId xmlns:p14="http://schemas.microsoft.com/office/powerpoint/2010/main" val="19553038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1. </a:t>
            </a:r>
            <a:r>
              <a:rPr lang="en-US" sz="2400" b="1" dirty="0" smtClean="0">
                <a:solidFill>
                  <a:srgbClr val="FF0000"/>
                </a:solidFill>
                <a:latin typeface="Capitals"/>
              </a:rPr>
              <a:t>New SHORT</a:t>
            </a:r>
            <a:r>
              <a:rPr lang="en-US" sz="2400" b="1" dirty="0" smtClean="0">
                <a:latin typeface="Capitals"/>
              </a:rPr>
              <a:t> IPN Gamma Ray Bursts</a:t>
            </a:r>
            <a:endParaRPr lang="en-US" sz="2400" b="1" dirty="0">
              <a:latin typeface="Capitals"/>
            </a:endParaRPr>
          </a:p>
        </p:txBody>
      </p:sp>
      <p:sp>
        <p:nvSpPr>
          <p:cNvPr id="5" name="TextBox 4"/>
          <p:cNvSpPr txBox="1"/>
          <p:nvPr/>
        </p:nvSpPr>
        <p:spPr>
          <a:xfrm>
            <a:off x="536822" y="1532002"/>
            <a:ext cx="5080183" cy="5109092"/>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302 IPN-localized GRBs during S5/VSR1;</a:t>
            </a:r>
            <a:br>
              <a:rPr lang="en-US" b="1" dirty="0" smtClean="0"/>
            </a:br>
            <a:endParaRPr lang="en-US" b="1" dirty="0" smtClean="0"/>
          </a:p>
          <a:p>
            <a:pPr marL="285750" indent="-285750" algn="just">
              <a:buClr>
                <a:schemeClr val="accent2"/>
              </a:buClr>
              <a:buFont typeface="Wingdings" charset="2"/>
              <a:buChar char="ü"/>
            </a:pPr>
            <a:r>
              <a:rPr lang="en-US" sz="2000" b="1" dirty="0" smtClean="0">
                <a:solidFill>
                  <a:srgbClr val="FF0000"/>
                </a:solidFill>
              </a:rPr>
              <a:t>29 out of 302 GRBs are confirmed SHORT</a:t>
            </a:r>
            <a:r>
              <a:rPr lang="en-US" b="1" dirty="0" smtClean="0"/>
              <a:t>;</a:t>
            </a:r>
            <a:br>
              <a:rPr lang="en-US" b="1" dirty="0" smtClean="0"/>
            </a:br>
            <a:endParaRPr lang="en-US" b="1" dirty="0" smtClean="0"/>
          </a:p>
          <a:p>
            <a:pPr marL="285750" indent="-285750" algn="just">
              <a:buClr>
                <a:schemeClr val="accent2"/>
              </a:buClr>
              <a:buFont typeface="Wingdings" charset="2"/>
              <a:buChar char="ü"/>
            </a:pPr>
            <a:r>
              <a:rPr lang="en-US" b="1" dirty="0" smtClean="0">
                <a:solidFill>
                  <a:srgbClr val="FF0000"/>
                </a:solidFill>
              </a:rPr>
              <a:t>3 of them have already been analyzed and published</a:t>
            </a:r>
            <a:r>
              <a:rPr lang="en-US" b="1" dirty="0" smtClean="0"/>
              <a:t>, the most notable is GRB070201, its error box overlapped Andromeda M31               at  ~4 </a:t>
            </a:r>
            <a:r>
              <a:rPr lang="en-US" b="1" dirty="0" err="1" smtClean="0"/>
              <a:t>Mpc</a:t>
            </a:r>
            <a:r>
              <a:rPr lang="en-US" b="1" dirty="0" smtClean="0"/>
              <a:t>:</a:t>
            </a:r>
            <a:br>
              <a:rPr lang="en-US" b="1" dirty="0" smtClean="0"/>
            </a:br>
            <a:r>
              <a:rPr lang="en-US" b="1" dirty="0" smtClean="0"/>
              <a:t/>
            </a:r>
            <a:br>
              <a:rPr lang="en-US" b="1" dirty="0" smtClean="0"/>
            </a:br>
            <a:r>
              <a:rPr lang="en-US" b="1" dirty="0" smtClean="0"/>
              <a:t>     a. The first published in-depth GW analysis of a gamma ray burst;</a:t>
            </a:r>
            <a:br>
              <a:rPr lang="en-US" b="1" dirty="0" smtClean="0"/>
            </a:br>
            <a:r>
              <a:rPr lang="en-US" b="1" dirty="0" smtClean="0"/>
              <a:t>      b. It was an IPN-localized gamma ray burst. </a:t>
            </a:r>
          </a:p>
          <a:p>
            <a:pPr algn="just">
              <a:buClr>
                <a:schemeClr val="accent2"/>
              </a:buClr>
            </a:pPr>
            <a:endParaRPr lang="hu-HU" dirty="0" smtClean="0"/>
          </a:p>
          <a:p>
            <a:pPr algn="just">
              <a:buClr>
                <a:schemeClr val="accent2"/>
              </a:buClr>
            </a:pPr>
            <a:r>
              <a:rPr lang="hu-HU" dirty="0" smtClean="0"/>
              <a:t>Ref.: Abbott</a:t>
            </a:r>
            <a:r>
              <a:rPr lang="hu-HU" dirty="0"/>
              <a:t>, B</a:t>
            </a:r>
            <a:r>
              <a:rPr lang="hu-HU" dirty="0" smtClean="0"/>
              <a:t>. </a:t>
            </a:r>
            <a:r>
              <a:rPr lang="en-US" dirty="0"/>
              <a:t>e</a:t>
            </a:r>
            <a:r>
              <a:rPr lang="hu-HU" dirty="0" smtClean="0"/>
              <a:t>t. </a:t>
            </a:r>
            <a:r>
              <a:rPr lang="en-US" dirty="0"/>
              <a:t>a</a:t>
            </a:r>
            <a:r>
              <a:rPr lang="hu-HU" dirty="0" smtClean="0"/>
              <a:t>l. </a:t>
            </a:r>
            <a:r>
              <a:rPr lang="en-US" dirty="0"/>
              <a:t>Implications for the Origin of GRB 070201 from LIGO </a:t>
            </a:r>
            <a:r>
              <a:rPr lang="en-US" dirty="0" smtClean="0"/>
              <a:t>Observations, The Astrophysical Journal, No. 681</a:t>
            </a:r>
            <a:r>
              <a:rPr lang="en-US" dirty="0"/>
              <a:t>, pp. 1419-</a:t>
            </a:r>
            <a:r>
              <a:rPr lang="en-US" dirty="0" smtClean="0"/>
              <a:t>1428, 2007.</a:t>
            </a:r>
            <a:endParaRPr lang="en-US" b="1" dirty="0" smtClean="0"/>
          </a:p>
          <a:p>
            <a:pPr marL="285750" indent="-285750" algn="just">
              <a:buClr>
                <a:schemeClr val="accent2"/>
              </a:buClr>
              <a:buFont typeface="Wingdings" charset="2"/>
              <a:buChar char="ü"/>
            </a:pPr>
            <a:endParaRPr lang="en-US" b="1" dirty="0"/>
          </a:p>
          <a:p>
            <a:pPr marL="285750" indent="-285750" algn="just">
              <a:buClr>
                <a:schemeClr val="accent2"/>
              </a:buClr>
              <a:buFont typeface="Wingdings" charset="2"/>
              <a:buChar char="ü"/>
            </a:pPr>
            <a:endParaRPr lang="en-US" b="1" dirty="0" smtClean="0"/>
          </a:p>
        </p:txBody>
      </p:sp>
      <p:pic>
        <p:nvPicPr>
          <p:cNvPr id="2" name="Picture 1" descr="IPN_Error_Box_GRB0702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05" y="1257027"/>
            <a:ext cx="3063821" cy="4504348"/>
          </a:xfrm>
          <a:prstGeom prst="rect">
            <a:avLst/>
          </a:prstGeom>
        </p:spPr>
      </p:pic>
      <p:sp>
        <p:nvSpPr>
          <p:cNvPr id="3" name="TextBox 2"/>
          <p:cNvSpPr txBox="1"/>
          <p:nvPr/>
        </p:nvSpPr>
        <p:spPr>
          <a:xfrm>
            <a:off x="1715216" y="6117209"/>
            <a:ext cx="6022896" cy="400110"/>
          </a:xfrm>
          <a:prstGeom prst="rect">
            <a:avLst/>
          </a:prstGeom>
          <a:noFill/>
        </p:spPr>
        <p:txBody>
          <a:bodyPr wrap="square" rtlCol="0">
            <a:spAutoFit/>
          </a:bodyPr>
          <a:lstStyle/>
          <a:p>
            <a:r>
              <a:rPr lang="en-US" sz="2000" dirty="0" smtClean="0">
                <a:solidFill>
                  <a:srgbClr val="FF0000"/>
                </a:solidFill>
                <a:latin typeface="Capitals"/>
              </a:rPr>
              <a:t>26 short GRB possibly fit for analysis</a:t>
            </a:r>
            <a:endParaRPr lang="en-US" sz="2000" dirty="0">
              <a:solidFill>
                <a:srgbClr val="FF0000"/>
              </a:solidFill>
              <a:latin typeface="Capitals"/>
            </a:endParaRPr>
          </a:p>
        </p:txBody>
      </p:sp>
      <p:sp>
        <p:nvSpPr>
          <p:cNvPr id="4" name="Footer Placeholder 3"/>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24</a:t>
            </a:fld>
            <a:endParaRPr lang="en-US"/>
          </a:p>
        </p:txBody>
      </p:sp>
      <p:sp>
        <p:nvSpPr>
          <p:cNvPr id="8" name="Date Placeholder 7"/>
          <p:cNvSpPr>
            <a:spLocks noGrp="1"/>
          </p:cNvSpPr>
          <p:nvPr>
            <p:ph type="dt" sz="half" idx="10"/>
          </p:nvPr>
        </p:nvSpPr>
        <p:spPr/>
        <p:txBody>
          <a:bodyPr/>
          <a:lstStyle/>
          <a:p>
            <a:fld id="{52A8E778-1620-664F-9DED-51B4977861A5}" type="datetime1">
              <a:rPr lang="en-GB" smtClean="0"/>
              <a:t>18/11/2011</a:t>
            </a:fld>
            <a:endParaRPr lang="en-US"/>
          </a:p>
        </p:txBody>
      </p:sp>
    </p:spTree>
    <p:extLst>
      <p:ext uri="{BB962C8B-B14F-4D97-AF65-F5344CB8AC3E}">
        <p14:creationId xmlns:p14="http://schemas.microsoft.com/office/powerpoint/2010/main" val="500398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a:latin typeface="Capitals"/>
              </a:rPr>
              <a:t>2</a:t>
            </a:r>
            <a:r>
              <a:rPr lang="en-US" sz="2400" b="1" dirty="0" smtClean="0">
                <a:latin typeface="Capitals"/>
              </a:rPr>
              <a:t>. </a:t>
            </a:r>
            <a:r>
              <a:rPr lang="en-US" sz="2400" b="1" dirty="0" smtClean="0">
                <a:solidFill>
                  <a:srgbClr val="FF0000"/>
                </a:solidFill>
                <a:latin typeface="Capitals"/>
              </a:rPr>
              <a:t>Decently Localized </a:t>
            </a:r>
            <a:r>
              <a:rPr lang="en-US" sz="2400" b="1" dirty="0" smtClean="0">
                <a:latin typeface="Capitals"/>
              </a:rPr>
              <a:t>GRB – why?</a:t>
            </a:r>
            <a:endParaRPr lang="en-US" sz="2400" b="1" dirty="0">
              <a:latin typeface="Capitals"/>
            </a:endParaRPr>
          </a:p>
        </p:txBody>
      </p:sp>
      <p:sp>
        <p:nvSpPr>
          <p:cNvPr id="5" name="TextBox 4"/>
          <p:cNvSpPr txBox="1"/>
          <p:nvPr/>
        </p:nvSpPr>
        <p:spPr>
          <a:xfrm>
            <a:off x="536822" y="2003387"/>
            <a:ext cx="7934512" cy="4585871"/>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We are currently doing GW searches over extended GRB error boxes during S6/VSR23 for Fermi/GBM-localized bursts;</a:t>
            </a:r>
          </a:p>
          <a:p>
            <a:pPr algn="just">
              <a:buClr>
                <a:schemeClr val="accent2"/>
              </a:buClr>
            </a:pPr>
            <a:endParaRPr lang="en-US" b="1" dirty="0"/>
          </a:p>
          <a:p>
            <a:pPr marL="285750" indent="-285750" algn="just">
              <a:buClr>
                <a:schemeClr val="accent2"/>
              </a:buClr>
              <a:buFont typeface="Wingdings" charset="2"/>
              <a:buChar char="ü"/>
            </a:pPr>
            <a:r>
              <a:rPr lang="en-US" b="1" dirty="0" smtClean="0"/>
              <a:t>We will do a GW search over each of the IPN GRB error boxes;</a:t>
            </a:r>
            <a:br>
              <a:rPr lang="en-US" b="1" dirty="0" smtClean="0"/>
            </a:br>
            <a:endParaRPr lang="en-US" b="1" dirty="0" smtClean="0"/>
          </a:p>
          <a:p>
            <a:pPr marL="285750" indent="-285750" algn="just">
              <a:buClr>
                <a:schemeClr val="accent2"/>
              </a:buClr>
              <a:buFont typeface="Wingdings" charset="2"/>
              <a:buChar char="ü"/>
            </a:pPr>
            <a:r>
              <a:rPr lang="en-US" sz="2000" b="1" dirty="0" smtClean="0"/>
              <a:t>The larger the area of the box the more computationally costly and the less sensitive the search;</a:t>
            </a:r>
            <a:r>
              <a:rPr lang="en-US" b="1" dirty="0" smtClean="0"/>
              <a:t/>
            </a:r>
            <a:br>
              <a:rPr lang="en-US" b="1" dirty="0" smtClean="0"/>
            </a:br>
            <a:endParaRPr lang="en-US" b="1" dirty="0" smtClean="0"/>
          </a:p>
          <a:p>
            <a:pPr marL="285750" indent="-285750" algn="just">
              <a:buClr>
                <a:schemeClr val="accent2"/>
              </a:buClr>
              <a:buFont typeface="Wingdings" charset="2"/>
              <a:buChar char="ü"/>
            </a:pPr>
            <a:r>
              <a:rPr lang="en-US" b="1" dirty="0" smtClean="0"/>
              <a:t>There is no fixed threshold for the size of the error box but a ballpark value of 100 square degrees </a:t>
            </a:r>
            <a:r>
              <a:rPr lang="en-US" b="1" dirty="0"/>
              <a:t>i</a:t>
            </a:r>
            <a:r>
              <a:rPr lang="en-US" b="1" dirty="0" smtClean="0"/>
              <a:t>s chosen;</a:t>
            </a:r>
            <a:br>
              <a:rPr lang="en-US" b="1" dirty="0" smtClean="0"/>
            </a:br>
            <a:endParaRPr lang="en-US" b="1" dirty="0" smtClean="0"/>
          </a:p>
          <a:p>
            <a:pPr marL="285750" indent="-285750" algn="just">
              <a:buClr>
                <a:schemeClr val="accent2"/>
              </a:buClr>
              <a:buFont typeface="Wingdings" charset="2"/>
              <a:buChar char="ü"/>
            </a:pPr>
            <a:r>
              <a:rPr lang="en-US" b="1" dirty="0" smtClean="0"/>
              <a:t>This will allow a good balance between sensitivity gain and computational cost  (based on the S6/VSR23 Fermi GRB search that we are still performing).</a:t>
            </a:r>
            <a:br>
              <a:rPr lang="en-US" b="1" dirty="0" smtClean="0"/>
            </a:br>
            <a:endParaRPr lang="en-US" b="1" dirty="0" smtClean="0"/>
          </a:p>
          <a:p>
            <a:pPr marL="285750" indent="-285750" algn="just">
              <a:buClr>
                <a:schemeClr val="accent2"/>
              </a:buClr>
              <a:buFont typeface="Wingdings" charset="2"/>
              <a:buChar char="ü"/>
            </a:pPr>
            <a:endParaRPr lang="en-US" b="1" dirty="0"/>
          </a:p>
          <a:p>
            <a:pPr marL="285750" indent="-285750" algn="just">
              <a:buClr>
                <a:schemeClr val="accent2"/>
              </a:buClr>
              <a:buFont typeface="Wingdings" charset="2"/>
              <a:buChar char="ü"/>
            </a:pPr>
            <a:endParaRPr lang="en-US" b="1" dirty="0" smtClean="0"/>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25</a:t>
            </a:fld>
            <a:endParaRPr lang="en-US"/>
          </a:p>
        </p:txBody>
      </p:sp>
      <p:sp>
        <p:nvSpPr>
          <p:cNvPr id="4" name="Date Placeholder 3"/>
          <p:cNvSpPr>
            <a:spLocks noGrp="1"/>
          </p:cNvSpPr>
          <p:nvPr>
            <p:ph type="dt" sz="half" idx="10"/>
          </p:nvPr>
        </p:nvSpPr>
        <p:spPr/>
        <p:txBody>
          <a:bodyPr/>
          <a:lstStyle/>
          <a:p>
            <a:fld id="{9571587F-36E4-3C4D-902C-94AE902BA567}" type="datetime1">
              <a:rPr lang="en-GB" smtClean="0"/>
              <a:t>18/11/2011</a:t>
            </a:fld>
            <a:endParaRPr lang="en-US"/>
          </a:p>
        </p:txBody>
      </p:sp>
    </p:spTree>
    <p:extLst>
      <p:ext uri="{BB962C8B-B14F-4D97-AF65-F5344CB8AC3E}">
        <p14:creationId xmlns:p14="http://schemas.microsoft.com/office/powerpoint/2010/main" val="10943514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a:latin typeface="Capitals"/>
              </a:rPr>
              <a:t>2</a:t>
            </a:r>
            <a:r>
              <a:rPr lang="en-US" sz="2400" b="1" dirty="0" smtClean="0">
                <a:latin typeface="Capitals"/>
              </a:rPr>
              <a:t>. </a:t>
            </a:r>
            <a:r>
              <a:rPr lang="en-US" sz="2400" b="1" dirty="0" smtClean="0">
                <a:solidFill>
                  <a:srgbClr val="FF0000"/>
                </a:solidFill>
                <a:latin typeface="Capitals"/>
              </a:rPr>
              <a:t>Decently Localized </a:t>
            </a:r>
            <a:r>
              <a:rPr lang="en-US" sz="2400" b="1" dirty="0" smtClean="0">
                <a:latin typeface="Capitals"/>
              </a:rPr>
              <a:t>GRB</a:t>
            </a:r>
            <a:endParaRPr lang="en-US" sz="2400" b="1" dirty="0">
              <a:latin typeface="Capitals"/>
            </a:endParaRPr>
          </a:p>
        </p:txBody>
      </p:sp>
      <p:sp>
        <p:nvSpPr>
          <p:cNvPr id="5" name="TextBox 4"/>
          <p:cNvSpPr txBox="1"/>
          <p:nvPr/>
        </p:nvSpPr>
        <p:spPr>
          <a:xfrm>
            <a:off x="536822" y="1532002"/>
            <a:ext cx="5080183" cy="4555094"/>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302 IPN-localized GRBs during S5/VSR1;</a:t>
            </a:r>
            <a:br>
              <a:rPr lang="en-US" b="1" dirty="0" smtClean="0"/>
            </a:br>
            <a:endParaRPr lang="en-US" b="1" dirty="0" smtClean="0"/>
          </a:p>
          <a:p>
            <a:pPr marL="285750" indent="-285750" algn="just">
              <a:buClr>
                <a:schemeClr val="accent2"/>
              </a:buClr>
              <a:buFont typeface="Wingdings" charset="2"/>
              <a:buChar char="ü"/>
            </a:pPr>
            <a:r>
              <a:rPr lang="en-US" sz="2000" b="1" dirty="0" smtClean="0"/>
              <a:t>29 out of 302 GRBs are confirmed SHORT</a:t>
            </a:r>
            <a:r>
              <a:rPr lang="en-US" b="1" dirty="0" smtClean="0"/>
              <a:t>;</a:t>
            </a:r>
            <a:br>
              <a:rPr lang="en-US" b="1" dirty="0" smtClean="0"/>
            </a:br>
            <a:endParaRPr lang="en-US" b="1" dirty="0" smtClean="0"/>
          </a:p>
          <a:p>
            <a:pPr marL="285750" indent="-285750" algn="just">
              <a:buClr>
                <a:schemeClr val="accent2"/>
              </a:buClr>
              <a:buFont typeface="Wingdings" charset="2"/>
              <a:buChar char="ü"/>
            </a:pPr>
            <a:r>
              <a:rPr lang="en-US" b="1" dirty="0" smtClean="0"/>
              <a:t>3 of them have already been analyzed and published;</a:t>
            </a:r>
            <a:br>
              <a:rPr lang="en-US" b="1" dirty="0" smtClean="0"/>
            </a:br>
            <a:endParaRPr lang="en-US" b="1" dirty="0" smtClean="0"/>
          </a:p>
          <a:p>
            <a:pPr marL="285750" indent="-285750" algn="just">
              <a:buClr>
                <a:schemeClr val="accent2"/>
              </a:buClr>
              <a:buFont typeface="Wingdings" charset="2"/>
              <a:buChar char="ü"/>
            </a:pPr>
            <a:r>
              <a:rPr lang="en-US" b="1" dirty="0" smtClean="0">
                <a:solidFill>
                  <a:srgbClr val="FF0000"/>
                </a:solidFill>
              </a:rPr>
              <a:t>9 of them have large error boxes (&gt;100 square degrees)</a:t>
            </a:r>
            <a:r>
              <a:rPr lang="en-US" b="1" dirty="0" smtClean="0"/>
              <a:t>;</a:t>
            </a:r>
            <a:br>
              <a:rPr lang="en-US" b="1" dirty="0" smtClean="0"/>
            </a:br>
            <a:endParaRPr lang="en-US" b="1" dirty="0" smtClean="0"/>
          </a:p>
          <a:p>
            <a:pPr marL="285750" indent="-285750" algn="just">
              <a:buClr>
                <a:schemeClr val="accent2"/>
              </a:buClr>
              <a:buFont typeface="Wingdings" charset="2"/>
              <a:buChar char="ü"/>
            </a:pPr>
            <a:r>
              <a:rPr lang="en-US" b="1" dirty="0" smtClean="0"/>
              <a:t>Despite this, we will still look at the all-time all-sky S5/VSR1 archival data around the times of these GRB…but no analysis for now.</a:t>
            </a:r>
            <a:br>
              <a:rPr lang="en-US" b="1" dirty="0" smtClean="0"/>
            </a:br>
            <a:endParaRPr lang="en-US" b="1" dirty="0" smtClean="0"/>
          </a:p>
          <a:p>
            <a:pPr marL="285750" indent="-285750" algn="just">
              <a:buClr>
                <a:schemeClr val="accent2"/>
              </a:buClr>
              <a:buFont typeface="Wingdings" charset="2"/>
              <a:buChar char="ü"/>
            </a:pPr>
            <a:endParaRPr lang="en-US" b="1" dirty="0"/>
          </a:p>
          <a:p>
            <a:pPr marL="285750" indent="-285750" algn="just">
              <a:buClr>
                <a:schemeClr val="accent2"/>
              </a:buClr>
              <a:buFont typeface="Wingdings" charset="2"/>
              <a:buChar char="ü"/>
            </a:pPr>
            <a:endParaRPr lang="en-US" b="1" dirty="0" smtClean="0"/>
          </a:p>
        </p:txBody>
      </p:sp>
      <p:sp>
        <p:nvSpPr>
          <p:cNvPr id="3" name="TextBox 2"/>
          <p:cNvSpPr txBox="1"/>
          <p:nvPr/>
        </p:nvSpPr>
        <p:spPr>
          <a:xfrm>
            <a:off x="1715216" y="5917154"/>
            <a:ext cx="6022896" cy="400110"/>
          </a:xfrm>
          <a:prstGeom prst="rect">
            <a:avLst/>
          </a:prstGeom>
          <a:noFill/>
        </p:spPr>
        <p:txBody>
          <a:bodyPr wrap="square" rtlCol="0">
            <a:spAutoFit/>
          </a:bodyPr>
          <a:lstStyle/>
          <a:p>
            <a:r>
              <a:rPr lang="en-US" sz="2000" dirty="0" smtClean="0">
                <a:solidFill>
                  <a:srgbClr val="FF0000"/>
                </a:solidFill>
                <a:latin typeface="Capitals"/>
              </a:rPr>
              <a:t>17 short GRB possibly fit for analysis</a:t>
            </a:r>
            <a:endParaRPr lang="en-US" sz="2000" dirty="0">
              <a:solidFill>
                <a:srgbClr val="FF0000"/>
              </a:solidFill>
              <a:latin typeface="Capitals"/>
            </a:endParaRPr>
          </a:p>
        </p:txBody>
      </p:sp>
      <p:pic>
        <p:nvPicPr>
          <p:cNvPr id="4" name="Picture 3" descr="grb060916_params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05" y="1379420"/>
            <a:ext cx="3134196" cy="1894088"/>
          </a:xfrm>
          <a:prstGeom prst="rect">
            <a:avLst/>
          </a:prstGeom>
        </p:spPr>
      </p:pic>
      <p:pic>
        <p:nvPicPr>
          <p:cNvPr id="6" name="Picture 5" descr="grb061014_param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05" y="3273508"/>
            <a:ext cx="3134196" cy="1964105"/>
          </a:xfrm>
          <a:prstGeom prst="rect">
            <a:avLst/>
          </a:prstGeom>
        </p:spPr>
      </p:pic>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8" name="Slide Number Placeholder 7"/>
          <p:cNvSpPr>
            <a:spLocks noGrp="1"/>
          </p:cNvSpPr>
          <p:nvPr>
            <p:ph type="sldNum" sz="quarter" idx="12"/>
          </p:nvPr>
        </p:nvSpPr>
        <p:spPr/>
        <p:txBody>
          <a:bodyPr/>
          <a:lstStyle/>
          <a:p>
            <a:fld id="{0FB56013-B943-42BA-886F-6F9D4EB85E9D}" type="slidenum">
              <a:rPr lang="en-US" smtClean="0"/>
              <a:t>26</a:t>
            </a:fld>
            <a:endParaRPr lang="en-US"/>
          </a:p>
        </p:txBody>
      </p:sp>
      <p:sp>
        <p:nvSpPr>
          <p:cNvPr id="9" name="Date Placeholder 8"/>
          <p:cNvSpPr>
            <a:spLocks noGrp="1"/>
          </p:cNvSpPr>
          <p:nvPr>
            <p:ph type="dt" sz="half" idx="10"/>
          </p:nvPr>
        </p:nvSpPr>
        <p:spPr/>
        <p:txBody>
          <a:bodyPr/>
          <a:lstStyle/>
          <a:p>
            <a:fld id="{A79EFE7D-E9E5-4145-BB28-43627A0951BA}" type="datetime1">
              <a:rPr lang="en-GB" smtClean="0"/>
              <a:t>18/11/2011</a:t>
            </a:fld>
            <a:endParaRPr lang="en-US"/>
          </a:p>
        </p:txBody>
      </p:sp>
    </p:spTree>
    <p:extLst>
      <p:ext uri="{BB962C8B-B14F-4D97-AF65-F5344CB8AC3E}">
        <p14:creationId xmlns:p14="http://schemas.microsoft.com/office/powerpoint/2010/main" val="41295781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b060916_params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27</a:t>
            </a:fld>
            <a:endParaRPr lang="en-US"/>
          </a:p>
        </p:txBody>
      </p:sp>
      <p:sp>
        <p:nvSpPr>
          <p:cNvPr id="5" name="Date Placeholder 4"/>
          <p:cNvSpPr>
            <a:spLocks noGrp="1"/>
          </p:cNvSpPr>
          <p:nvPr>
            <p:ph type="dt" sz="half" idx="10"/>
          </p:nvPr>
        </p:nvSpPr>
        <p:spPr/>
        <p:txBody>
          <a:bodyPr/>
          <a:lstStyle/>
          <a:p>
            <a:fld id="{BC74371C-AC78-D442-910E-4B90F9FD89CE}" type="datetime1">
              <a:rPr lang="en-GB" smtClean="0"/>
              <a:t>18/11/2011</a:t>
            </a:fld>
            <a:endParaRPr lang="en-US"/>
          </a:p>
        </p:txBody>
      </p:sp>
    </p:spTree>
    <p:extLst>
      <p:ext uri="{BB962C8B-B14F-4D97-AF65-F5344CB8AC3E}">
        <p14:creationId xmlns:p14="http://schemas.microsoft.com/office/powerpoint/2010/main" val="7298492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b061014_params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28</a:t>
            </a:fld>
            <a:endParaRPr lang="en-US"/>
          </a:p>
        </p:txBody>
      </p:sp>
      <p:sp>
        <p:nvSpPr>
          <p:cNvPr id="5" name="Date Placeholder 4"/>
          <p:cNvSpPr>
            <a:spLocks noGrp="1"/>
          </p:cNvSpPr>
          <p:nvPr>
            <p:ph type="dt" sz="half" idx="10"/>
          </p:nvPr>
        </p:nvSpPr>
        <p:spPr/>
        <p:txBody>
          <a:bodyPr/>
          <a:lstStyle/>
          <a:p>
            <a:fld id="{3AA09BC2-8CDC-504A-AF98-B3F0B3B7DCC5}" type="datetime1">
              <a:rPr lang="en-GB" smtClean="0"/>
              <a:t>18/11/2011</a:t>
            </a:fld>
            <a:endParaRPr lang="en-US"/>
          </a:p>
        </p:txBody>
      </p:sp>
    </p:spTree>
    <p:extLst>
      <p:ext uri="{BB962C8B-B14F-4D97-AF65-F5344CB8AC3E}">
        <p14:creationId xmlns:p14="http://schemas.microsoft.com/office/powerpoint/2010/main" val="149565390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a:latin typeface="Capitals"/>
              </a:rPr>
              <a:t>3</a:t>
            </a:r>
            <a:r>
              <a:rPr lang="en-US" sz="2400" b="1" dirty="0" smtClean="0">
                <a:latin typeface="Capitals"/>
              </a:rPr>
              <a:t>. GW </a:t>
            </a:r>
            <a:r>
              <a:rPr lang="en-US" sz="2400" b="1" dirty="0" smtClean="0">
                <a:solidFill>
                  <a:srgbClr val="FF0000"/>
                </a:solidFill>
                <a:latin typeface="Capitals"/>
              </a:rPr>
              <a:t>DATA AVAILABILITY</a:t>
            </a:r>
            <a:endParaRPr lang="en-US" sz="2400" b="1" dirty="0">
              <a:latin typeface="Capitals"/>
            </a:endParaRPr>
          </a:p>
        </p:txBody>
      </p:sp>
      <p:sp>
        <p:nvSpPr>
          <p:cNvPr id="5" name="TextBox 4"/>
          <p:cNvSpPr txBox="1"/>
          <p:nvPr/>
        </p:nvSpPr>
        <p:spPr>
          <a:xfrm>
            <a:off x="536822" y="1532002"/>
            <a:ext cx="5080183" cy="4278095"/>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302 IPN-localized GRBs during S5/VSR1;</a:t>
            </a:r>
            <a:br>
              <a:rPr lang="en-US" b="1" dirty="0" smtClean="0"/>
            </a:br>
            <a:endParaRPr lang="en-US" b="1" dirty="0" smtClean="0"/>
          </a:p>
          <a:p>
            <a:pPr marL="285750" indent="-285750" algn="just">
              <a:buClr>
                <a:schemeClr val="accent2"/>
              </a:buClr>
              <a:buFont typeface="Wingdings" charset="2"/>
              <a:buChar char="ü"/>
            </a:pPr>
            <a:r>
              <a:rPr lang="en-US" sz="2000" b="1" dirty="0" smtClean="0"/>
              <a:t>29 out of 302 GRBs are confirmed SHORT</a:t>
            </a:r>
            <a:r>
              <a:rPr lang="en-US" b="1" dirty="0" smtClean="0"/>
              <a:t>;</a:t>
            </a:r>
            <a:br>
              <a:rPr lang="en-US" b="1" dirty="0" smtClean="0"/>
            </a:br>
            <a:endParaRPr lang="en-US" b="1" dirty="0" smtClean="0"/>
          </a:p>
          <a:p>
            <a:pPr marL="285750" indent="-285750" algn="just">
              <a:buClr>
                <a:schemeClr val="accent2"/>
              </a:buClr>
              <a:buFont typeface="Wingdings" charset="2"/>
              <a:buChar char="ü"/>
            </a:pPr>
            <a:r>
              <a:rPr lang="en-US" b="1" dirty="0" smtClean="0"/>
              <a:t>3 of them have already been analyzed and published;</a:t>
            </a:r>
            <a:br>
              <a:rPr lang="en-US" b="1" dirty="0" smtClean="0"/>
            </a:br>
            <a:endParaRPr lang="en-US" b="1" dirty="0" smtClean="0"/>
          </a:p>
          <a:p>
            <a:pPr marL="285750" indent="-285750" algn="just">
              <a:buClr>
                <a:schemeClr val="accent2"/>
              </a:buClr>
              <a:buFont typeface="Wingdings" charset="2"/>
              <a:buChar char="ü"/>
            </a:pPr>
            <a:r>
              <a:rPr lang="en-US" b="1" dirty="0" smtClean="0"/>
              <a:t>9 of them have large error boxes (&gt;100 square degrees);</a:t>
            </a:r>
            <a:br>
              <a:rPr lang="en-US" b="1" dirty="0" smtClean="0"/>
            </a:br>
            <a:endParaRPr lang="en-US" b="1" dirty="0" smtClean="0"/>
          </a:p>
          <a:p>
            <a:pPr marL="285750" indent="-285750" algn="just">
              <a:buClr>
                <a:schemeClr val="accent2"/>
              </a:buClr>
              <a:buFont typeface="Wingdings" charset="2"/>
              <a:buChar char="ü"/>
            </a:pPr>
            <a:r>
              <a:rPr lang="en-US" b="1" dirty="0" smtClean="0">
                <a:solidFill>
                  <a:srgbClr val="FF0000"/>
                </a:solidFill>
              </a:rPr>
              <a:t>17 SHORT GRB with DECENT LOCALIZATION have available GW data</a:t>
            </a:r>
            <a:r>
              <a:rPr lang="en-US" b="1" dirty="0" smtClean="0"/>
              <a:t>;</a:t>
            </a:r>
            <a:br>
              <a:rPr lang="en-US" b="1" dirty="0" smtClean="0"/>
            </a:br>
            <a:endParaRPr lang="en-US" b="1" dirty="0" smtClean="0"/>
          </a:p>
          <a:p>
            <a:pPr marL="285750" indent="-285750" algn="just">
              <a:buClr>
                <a:schemeClr val="accent2"/>
              </a:buClr>
              <a:buFont typeface="Wingdings" charset="2"/>
              <a:buChar char="ü"/>
            </a:pPr>
            <a:endParaRPr lang="en-US" b="1" dirty="0"/>
          </a:p>
          <a:p>
            <a:pPr marL="285750" indent="-285750" algn="just">
              <a:buClr>
                <a:schemeClr val="accent2"/>
              </a:buClr>
              <a:buFont typeface="Wingdings" charset="2"/>
              <a:buChar char="ü"/>
            </a:pPr>
            <a:endParaRPr lang="en-US" b="1" dirty="0" smtClean="0"/>
          </a:p>
        </p:txBody>
      </p:sp>
      <p:sp>
        <p:nvSpPr>
          <p:cNvPr id="3" name="TextBox 2"/>
          <p:cNvSpPr txBox="1"/>
          <p:nvPr/>
        </p:nvSpPr>
        <p:spPr>
          <a:xfrm>
            <a:off x="1715216" y="5917154"/>
            <a:ext cx="6022896" cy="400110"/>
          </a:xfrm>
          <a:prstGeom prst="rect">
            <a:avLst/>
          </a:prstGeom>
          <a:noFill/>
        </p:spPr>
        <p:txBody>
          <a:bodyPr wrap="square" rtlCol="0">
            <a:spAutoFit/>
          </a:bodyPr>
          <a:lstStyle/>
          <a:p>
            <a:r>
              <a:rPr lang="en-US" sz="2000" dirty="0" smtClean="0">
                <a:solidFill>
                  <a:srgbClr val="FF0000"/>
                </a:solidFill>
                <a:latin typeface="Capitals"/>
              </a:rPr>
              <a:t>17 short GRB possibly fit for analysis</a:t>
            </a:r>
            <a:endParaRPr lang="en-US" sz="2000" dirty="0">
              <a:solidFill>
                <a:srgbClr val="FF0000"/>
              </a:solidFill>
              <a:latin typeface="Capitals"/>
            </a:endParaRPr>
          </a:p>
        </p:txBody>
      </p:sp>
      <p:pic>
        <p:nvPicPr>
          <p:cNvPr id="2" name="Picture 1" descr="ligo1_h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7005" y="1532002"/>
            <a:ext cx="2972168" cy="2500960"/>
          </a:xfrm>
          <a:prstGeom prst="rect">
            <a:avLst/>
          </a:prstGeom>
        </p:spPr>
      </p:pic>
      <p:pic>
        <p:nvPicPr>
          <p:cNvPr id="8" name="Picture 7" descr="vir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05" y="3821654"/>
            <a:ext cx="2972168" cy="1677840"/>
          </a:xfrm>
          <a:prstGeom prst="rect">
            <a:avLst/>
          </a:prstGeom>
        </p:spPr>
      </p:pic>
      <p:sp>
        <p:nvSpPr>
          <p:cNvPr id="4" name="Footer Placeholder 3"/>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29</a:t>
            </a:fld>
            <a:endParaRPr lang="en-US"/>
          </a:p>
        </p:txBody>
      </p:sp>
      <p:sp>
        <p:nvSpPr>
          <p:cNvPr id="9" name="Date Placeholder 8"/>
          <p:cNvSpPr>
            <a:spLocks noGrp="1"/>
          </p:cNvSpPr>
          <p:nvPr>
            <p:ph type="dt" sz="half" idx="10"/>
          </p:nvPr>
        </p:nvSpPr>
        <p:spPr/>
        <p:txBody>
          <a:bodyPr/>
          <a:lstStyle/>
          <a:p>
            <a:fld id="{EDF2FE4B-A6C7-ED46-A72C-21C84360600A}" type="datetime1">
              <a:rPr lang="en-GB" smtClean="0"/>
              <a:t>18/11/2011</a:t>
            </a:fld>
            <a:endParaRPr lang="en-US"/>
          </a:p>
        </p:txBody>
      </p:sp>
    </p:spTree>
    <p:extLst>
      <p:ext uri="{BB962C8B-B14F-4D97-AF65-F5344CB8AC3E}">
        <p14:creationId xmlns:p14="http://schemas.microsoft.com/office/powerpoint/2010/main" val="34920414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rmAutofit/>
          </a:bodyPr>
          <a:lstStyle/>
          <a:p>
            <a:r>
              <a:rPr lang="en-US" sz="2400" b="1" dirty="0" smtClean="0">
                <a:latin typeface="Capitals"/>
              </a:rPr>
              <a:t/>
            </a:r>
            <a:br>
              <a:rPr lang="en-US" sz="2400" b="1" dirty="0" smtClean="0">
                <a:latin typeface="Capitals"/>
              </a:rPr>
            </a:br>
            <a:r>
              <a:rPr lang="en-US" sz="2400" b="1" dirty="0">
                <a:latin typeface="Capitals"/>
              </a:rPr>
              <a:t/>
            </a:r>
            <a:br>
              <a:rPr lang="en-US" sz="2400" b="1" dirty="0">
                <a:latin typeface="Capitals"/>
              </a:rPr>
            </a:br>
            <a:r>
              <a:rPr lang="en-US" sz="2400" b="1" dirty="0" smtClean="0">
                <a:latin typeface="Capitals"/>
              </a:rPr>
              <a:t>Overview</a:t>
            </a:r>
            <a:endParaRPr lang="en-US" sz="2400" b="1" dirty="0">
              <a:latin typeface="Capitals"/>
            </a:endParaRPr>
          </a:p>
        </p:txBody>
      </p:sp>
      <p:sp>
        <p:nvSpPr>
          <p:cNvPr id="7" name="Content Placeholder 6"/>
          <p:cNvSpPr>
            <a:spLocks noGrp="1"/>
          </p:cNvSpPr>
          <p:nvPr>
            <p:ph idx="1"/>
          </p:nvPr>
        </p:nvSpPr>
        <p:spPr>
          <a:xfrm>
            <a:off x="457200" y="1990293"/>
            <a:ext cx="8229600" cy="4135870"/>
          </a:xfrm>
        </p:spPr>
        <p:txBody>
          <a:bodyPr/>
          <a:lstStyle/>
          <a:p>
            <a:pPr algn="ctr">
              <a:buClr>
                <a:schemeClr val="accent6">
                  <a:lumMod val="75000"/>
                </a:schemeClr>
              </a:buClr>
              <a:buSzPct val="125000"/>
              <a:buFont typeface="Wingdings" charset="2"/>
              <a:buChar char="ü"/>
            </a:pPr>
            <a:r>
              <a:rPr lang="en-US" sz="2400" b="1" dirty="0" smtClean="0">
                <a:solidFill>
                  <a:schemeClr val="accent6">
                    <a:lumMod val="75000"/>
                  </a:schemeClr>
                </a:solidFill>
              </a:rPr>
              <a:t>Short gamma </a:t>
            </a:r>
            <a:r>
              <a:rPr lang="en-US" sz="2400" b="1" dirty="0">
                <a:solidFill>
                  <a:schemeClr val="accent6">
                    <a:lumMod val="75000"/>
                  </a:schemeClr>
                </a:solidFill>
              </a:rPr>
              <a:t>r</a:t>
            </a:r>
            <a:r>
              <a:rPr lang="en-US" sz="2400" b="1" dirty="0" smtClean="0">
                <a:solidFill>
                  <a:schemeClr val="accent6">
                    <a:lumMod val="75000"/>
                  </a:schemeClr>
                </a:solidFill>
              </a:rPr>
              <a:t>ay bursts (GRB) and search motivation</a:t>
            </a:r>
            <a:r>
              <a:rPr lang="en-US" sz="2400" b="1" dirty="0" smtClean="0"/>
              <a:t>;</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The InterPlanetary Network – how it works;</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Getting the short IPN GRB sample;</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Future analysis challenges and solutions</a:t>
            </a:r>
            <a:r>
              <a:rPr lang="en-US" dirty="0" smtClean="0"/>
              <a:t>.</a:t>
            </a:r>
            <a:endParaRPr lang="en-US" dirty="0"/>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3</a:t>
            </a:fld>
            <a:endParaRPr lang="en-US"/>
          </a:p>
        </p:txBody>
      </p:sp>
      <p:sp>
        <p:nvSpPr>
          <p:cNvPr id="5" name="Date Placeholder 4"/>
          <p:cNvSpPr>
            <a:spLocks noGrp="1"/>
          </p:cNvSpPr>
          <p:nvPr>
            <p:ph type="dt" sz="half" idx="10"/>
          </p:nvPr>
        </p:nvSpPr>
        <p:spPr/>
        <p:txBody>
          <a:bodyPr/>
          <a:lstStyle/>
          <a:p>
            <a:fld id="{CC70B8D0-37B5-0948-8BEA-46A1047A5DB4}" type="datetime1">
              <a:rPr lang="en-GB" smtClean="0"/>
              <a:t>18/11/2011</a:t>
            </a:fld>
            <a:endParaRPr lang="en-US"/>
          </a:p>
        </p:txBody>
      </p:sp>
    </p:spTree>
    <p:extLst>
      <p:ext uri="{BB962C8B-B14F-4D97-AF65-F5344CB8AC3E}">
        <p14:creationId xmlns:p14="http://schemas.microsoft.com/office/powerpoint/2010/main" val="206583826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EXTRA. </a:t>
            </a:r>
            <a:r>
              <a:rPr lang="en-US" sz="2400" b="1" dirty="0" smtClean="0">
                <a:solidFill>
                  <a:srgbClr val="FF0000"/>
                </a:solidFill>
                <a:latin typeface="Capitals"/>
              </a:rPr>
              <a:t>H1H2-only</a:t>
            </a:r>
            <a:r>
              <a:rPr lang="en-US" sz="2400" b="1" dirty="0" smtClean="0">
                <a:latin typeface="Capitals"/>
              </a:rPr>
              <a:t> GRBs</a:t>
            </a:r>
            <a:endParaRPr lang="en-US" sz="2400" b="1" dirty="0">
              <a:latin typeface="Capitals"/>
            </a:endParaRPr>
          </a:p>
        </p:txBody>
      </p:sp>
      <p:sp>
        <p:nvSpPr>
          <p:cNvPr id="5" name="TextBox 4"/>
          <p:cNvSpPr txBox="1"/>
          <p:nvPr/>
        </p:nvSpPr>
        <p:spPr>
          <a:xfrm>
            <a:off x="536822" y="982053"/>
            <a:ext cx="4386240" cy="6247865"/>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LIGO Hanford H1 (4km) and LIGO Hanford H2 (km) are co-located and co-aligned;</a:t>
            </a:r>
            <a:br>
              <a:rPr lang="en-US" b="1" dirty="0" smtClean="0"/>
            </a:br>
            <a:endParaRPr lang="en-US" b="1" dirty="0" smtClean="0"/>
          </a:p>
          <a:p>
            <a:pPr marL="285750" indent="-285750" algn="just">
              <a:buClr>
                <a:schemeClr val="accent2"/>
              </a:buClr>
              <a:buFont typeface="Wingdings" charset="2"/>
              <a:buChar char="ü"/>
            </a:pPr>
            <a:r>
              <a:rPr lang="en-US" sz="2000" b="1" dirty="0" smtClean="0"/>
              <a:t>A H1H2-only analysis would not have any sky location sensitivity</a:t>
            </a:r>
            <a:r>
              <a:rPr lang="en-US" b="1" dirty="0" smtClean="0"/>
              <a:t>;</a:t>
            </a:r>
            <a:br>
              <a:rPr lang="en-US" b="1" dirty="0" smtClean="0"/>
            </a:br>
            <a:endParaRPr lang="en-US" b="1" dirty="0" smtClean="0"/>
          </a:p>
          <a:p>
            <a:pPr marL="285750" indent="-285750" algn="just">
              <a:buClr>
                <a:schemeClr val="accent2"/>
              </a:buClr>
              <a:buFont typeface="Wingdings" charset="2"/>
              <a:buChar char="ü"/>
            </a:pPr>
            <a:r>
              <a:rPr lang="en-US" b="1" dirty="0" smtClean="0"/>
              <a:t>A H1H2-only analysis does not need a small error box;</a:t>
            </a:r>
            <a:r>
              <a:rPr lang="en-US" b="1" dirty="0"/>
              <a:t/>
            </a:r>
            <a:br>
              <a:rPr lang="en-US" b="1" dirty="0"/>
            </a:br>
            <a:endParaRPr lang="en-US" b="1" dirty="0" smtClean="0"/>
          </a:p>
          <a:p>
            <a:pPr marL="285750" indent="-285750" algn="just">
              <a:buClr>
                <a:schemeClr val="accent2"/>
              </a:buClr>
              <a:buFont typeface="Wingdings" charset="2"/>
              <a:buChar char="ü"/>
            </a:pPr>
            <a:r>
              <a:rPr lang="en-US" b="1" dirty="0" smtClean="0"/>
              <a:t>Take the short H1H2-only GRBs and analyze them no matter how large their error box;</a:t>
            </a:r>
            <a:br>
              <a:rPr lang="en-US" b="1" dirty="0" smtClean="0"/>
            </a:br>
            <a:endParaRPr lang="en-US" b="1" dirty="0" smtClean="0"/>
          </a:p>
          <a:p>
            <a:pPr marL="285750" indent="-285750" algn="just">
              <a:buClr>
                <a:schemeClr val="accent2"/>
              </a:buClr>
              <a:buFont typeface="Wingdings" charset="2"/>
              <a:buChar char="ü"/>
            </a:pPr>
            <a:r>
              <a:rPr lang="en-US" b="1" dirty="0" smtClean="0"/>
              <a:t>A FIRST for such an analysis; all-sky all-time S5/VSR1 looked at this data but with no means of background estimation, just the few loudest events were investigated. </a:t>
            </a:r>
            <a:br>
              <a:rPr lang="en-US" b="1" dirty="0" smtClean="0"/>
            </a:br>
            <a:endParaRPr lang="en-US" b="1" dirty="0" smtClean="0"/>
          </a:p>
          <a:p>
            <a:pPr marL="285750" indent="-285750" algn="just">
              <a:buClr>
                <a:schemeClr val="accent2"/>
              </a:buClr>
              <a:buFont typeface="Wingdings" charset="2"/>
              <a:buChar char="ü"/>
            </a:pPr>
            <a:endParaRPr lang="en-US" b="1" dirty="0"/>
          </a:p>
          <a:p>
            <a:pPr marL="285750" indent="-285750" algn="just">
              <a:buClr>
                <a:schemeClr val="accent2"/>
              </a:buClr>
              <a:buFont typeface="Wingdings" charset="2"/>
              <a:buChar char="ü"/>
            </a:pPr>
            <a:endParaRPr lang="en-US" b="1" dirty="0" smtClean="0"/>
          </a:p>
        </p:txBody>
      </p:sp>
      <p:pic>
        <p:nvPicPr>
          <p:cNvPr id="4" name="Picture 3" descr="H1H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062" y="2487866"/>
            <a:ext cx="4072002" cy="3116380"/>
          </a:xfrm>
          <a:prstGeom prst="rect">
            <a:avLst/>
          </a:prstGeom>
        </p:spPr>
      </p:pic>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30</a:t>
            </a:fld>
            <a:endParaRPr lang="en-US"/>
          </a:p>
        </p:txBody>
      </p:sp>
      <p:sp>
        <p:nvSpPr>
          <p:cNvPr id="6" name="Date Placeholder 5"/>
          <p:cNvSpPr>
            <a:spLocks noGrp="1"/>
          </p:cNvSpPr>
          <p:nvPr>
            <p:ph type="dt" sz="half" idx="10"/>
          </p:nvPr>
        </p:nvSpPr>
        <p:spPr/>
        <p:txBody>
          <a:bodyPr/>
          <a:lstStyle/>
          <a:p>
            <a:fld id="{52C1FB31-3B05-8049-90A3-D8BC7C29E003}" type="datetime1">
              <a:rPr lang="en-GB" smtClean="0"/>
              <a:t>18/11/2011</a:t>
            </a:fld>
            <a:endParaRPr lang="en-US"/>
          </a:p>
        </p:txBody>
      </p:sp>
    </p:spTree>
    <p:extLst>
      <p:ext uri="{BB962C8B-B14F-4D97-AF65-F5344CB8AC3E}">
        <p14:creationId xmlns:p14="http://schemas.microsoft.com/office/powerpoint/2010/main" val="22030482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EXTRA. </a:t>
            </a:r>
            <a:r>
              <a:rPr lang="en-US" sz="2400" b="1" dirty="0" smtClean="0">
                <a:solidFill>
                  <a:srgbClr val="FF0000"/>
                </a:solidFill>
                <a:latin typeface="Capitals"/>
              </a:rPr>
              <a:t>H1H2-only</a:t>
            </a:r>
            <a:r>
              <a:rPr lang="en-US" sz="2400" b="1" dirty="0" smtClean="0">
                <a:latin typeface="Capitals"/>
              </a:rPr>
              <a:t> GRBs</a:t>
            </a:r>
            <a:endParaRPr lang="en-US" sz="2400" b="1" dirty="0">
              <a:latin typeface="Capitals"/>
            </a:endParaRPr>
          </a:p>
        </p:txBody>
      </p:sp>
      <p:sp>
        <p:nvSpPr>
          <p:cNvPr id="5" name="TextBox 4"/>
          <p:cNvSpPr txBox="1"/>
          <p:nvPr/>
        </p:nvSpPr>
        <p:spPr>
          <a:xfrm>
            <a:off x="536822" y="1532002"/>
            <a:ext cx="5080183" cy="4832093"/>
          </a:xfrm>
          <a:prstGeom prst="rect">
            <a:avLst/>
          </a:prstGeom>
          <a:noFill/>
        </p:spPr>
        <p:txBody>
          <a:bodyPr wrap="square" rtlCol="0">
            <a:spAutoFit/>
          </a:bodyPr>
          <a:lstStyle/>
          <a:p>
            <a:pPr marL="285750" indent="-285750" algn="just">
              <a:buClr>
                <a:schemeClr val="accent2"/>
              </a:buClr>
              <a:buFont typeface="Wingdings" charset="2"/>
              <a:buChar char="ü"/>
            </a:pPr>
            <a:r>
              <a:rPr lang="en-US" b="1" dirty="0" smtClean="0"/>
              <a:t>302 IPN-localized GRBs during S5/VSR1;</a:t>
            </a:r>
            <a:br>
              <a:rPr lang="en-US" b="1" dirty="0" smtClean="0"/>
            </a:br>
            <a:endParaRPr lang="en-US" b="1" dirty="0" smtClean="0"/>
          </a:p>
          <a:p>
            <a:pPr marL="285750" indent="-285750" algn="just">
              <a:buClr>
                <a:schemeClr val="accent2"/>
              </a:buClr>
              <a:buFont typeface="Wingdings" charset="2"/>
              <a:buChar char="ü"/>
            </a:pPr>
            <a:r>
              <a:rPr lang="en-US" sz="2000" b="1" dirty="0" smtClean="0"/>
              <a:t>29 out of 302 GRBs are confirmed SHORT</a:t>
            </a:r>
            <a:r>
              <a:rPr lang="en-US" b="1" dirty="0" smtClean="0"/>
              <a:t>;</a:t>
            </a:r>
            <a:br>
              <a:rPr lang="en-US" b="1" dirty="0" smtClean="0"/>
            </a:br>
            <a:endParaRPr lang="en-US" b="1" dirty="0" smtClean="0"/>
          </a:p>
          <a:p>
            <a:pPr marL="285750" indent="-285750" algn="just">
              <a:buClr>
                <a:schemeClr val="accent2"/>
              </a:buClr>
              <a:buFont typeface="Wingdings" charset="2"/>
              <a:buChar char="ü"/>
            </a:pPr>
            <a:r>
              <a:rPr lang="en-US" b="1" dirty="0" smtClean="0"/>
              <a:t>3 of them have already been analyzed and published;</a:t>
            </a:r>
            <a:br>
              <a:rPr lang="en-US" b="1" dirty="0" smtClean="0"/>
            </a:br>
            <a:endParaRPr lang="en-US" b="1" dirty="0" smtClean="0"/>
          </a:p>
          <a:p>
            <a:pPr marL="285750" indent="-285750" algn="just">
              <a:buClr>
                <a:schemeClr val="accent2"/>
              </a:buClr>
              <a:buFont typeface="Wingdings" charset="2"/>
              <a:buChar char="ü"/>
            </a:pPr>
            <a:r>
              <a:rPr lang="en-US" b="1" dirty="0" smtClean="0"/>
              <a:t>9 of them have large error boxes (&gt;100 square degrees);</a:t>
            </a:r>
            <a:br>
              <a:rPr lang="en-US" b="1" dirty="0" smtClean="0"/>
            </a:br>
            <a:endParaRPr lang="en-US" b="1" dirty="0" smtClean="0"/>
          </a:p>
          <a:p>
            <a:pPr marL="285750" indent="-285750" algn="just">
              <a:buClr>
                <a:schemeClr val="accent2"/>
              </a:buClr>
              <a:buFont typeface="Wingdings" charset="2"/>
              <a:buChar char="ü"/>
            </a:pPr>
            <a:r>
              <a:rPr lang="en-US" b="1" dirty="0" smtClean="0"/>
              <a:t>17 SHORT GRB with DECENT LOCALIZATION have available GW data;</a:t>
            </a:r>
            <a:br>
              <a:rPr lang="en-US" b="1" dirty="0" smtClean="0"/>
            </a:br>
            <a:endParaRPr lang="en-US" b="1" dirty="0" smtClean="0"/>
          </a:p>
          <a:p>
            <a:pPr marL="285750" indent="-285750" algn="just">
              <a:buClr>
                <a:schemeClr val="accent2"/>
              </a:buClr>
              <a:buFont typeface="Wingdings" charset="2"/>
              <a:buChar char="ü"/>
            </a:pPr>
            <a:r>
              <a:rPr lang="en-US" b="1" dirty="0" smtClean="0">
                <a:solidFill>
                  <a:srgbClr val="FF0000"/>
                </a:solidFill>
              </a:rPr>
              <a:t>+3 extra H1H2-only poorly localized short GRBs</a:t>
            </a:r>
            <a:r>
              <a:rPr lang="en-US" b="1" dirty="0" smtClean="0"/>
              <a:t>.</a:t>
            </a:r>
            <a:br>
              <a:rPr lang="en-US" b="1" dirty="0" smtClean="0"/>
            </a:br>
            <a:endParaRPr lang="en-US" b="1" dirty="0" smtClean="0"/>
          </a:p>
          <a:p>
            <a:pPr marL="285750" indent="-285750" algn="just">
              <a:buClr>
                <a:schemeClr val="accent2"/>
              </a:buClr>
              <a:buFont typeface="Wingdings" charset="2"/>
              <a:buChar char="ü"/>
            </a:pPr>
            <a:endParaRPr lang="en-US" b="1" dirty="0"/>
          </a:p>
          <a:p>
            <a:pPr marL="285750" indent="-285750" algn="just">
              <a:buClr>
                <a:schemeClr val="accent2"/>
              </a:buClr>
              <a:buFont typeface="Wingdings" charset="2"/>
              <a:buChar char="ü"/>
            </a:pPr>
            <a:endParaRPr lang="en-US" b="1" dirty="0" smtClean="0"/>
          </a:p>
        </p:txBody>
      </p:sp>
      <p:sp>
        <p:nvSpPr>
          <p:cNvPr id="3" name="TextBox 2"/>
          <p:cNvSpPr txBox="1"/>
          <p:nvPr/>
        </p:nvSpPr>
        <p:spPr>
          <a:xfrm>
            <a:off x="1715216" y="5917154"/>
            <a:ext cx="6022896" cy="400110"/>
          </a:xfrm>
          <a:prstGeom prst="rect">
            <a:avLst/>
          </a:prstGeom>
          <a:noFill/>
        </p:spPr>
        <p:txBody>
          <a:bodyPr wrap="square" rtlCol="0">
            <a:spAutoFit/>
          </a:bodyPr>
          <a:lstStyle/>
          <a:p>
            <a:r>
              <a:rPr lang="en-US" sz="2000" dirty="0" smtClean="0">
                <a:solidFill>
                  <a:srgbClr val="FF0000"/>
                </a:solidFill>
                <a:latin typeface="Capitals"/>
              </a:rPr>
              <a:t>20 short GRB fit for analysis</a:t>
            </a:r>
            <a:endParaRPr lang="en-US" sz="2000" dirty="0">
              <a:solidFill>
                <a:srgbClr val="FF0000"/>
              </a:solidFill>
              <a:latin typeface="Capitals"/>
            </a:endParaRPr>
          </a:p>
        </p:txBody>
      </p:sp>
      <p:pic>
        <p:nvPicPr>
          <p:cNvPr id="2" name="Picture 1" descr="ligo1_h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7005" y="1532002"/>
            <a:ext cx="2972168" cy="2500960"/>
          </a:xfrm>
          <a:prstGeom prst="rect">
            <a:avLst/>
          </a:prstGeom>
        </p:spPr>
      </p:pic>
      <p:pic>
        <p:nvPicPr>
          <p:cNvPr id="8" name="Picture 7" descr="vir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05" y="3821654"/>
            <a:ext cx="2972168" cy="1677840"/>
          </a:xfrm>
          <a:prstGeom prst="rect">
            <a:avLst/>
          </a:prstGeom>
        </p:spPr>
      </p:pic>
      <p:sp>
        <p:nvSpPr>
          <p:cNvPr id="4" name="Footer Placeholder 3"/>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31</a:t>
            </a:fld>
            <a:endParaRPr lang="en-US"/>
          </a:p>
        </p:txBody>
      </p:sp>
      <p:sp>
        <p:nvSpPr>
          <p:cNvPr id="9" name="Date Placeholder 8"/>
          <p:cNvSpPr>
            <a:spLocks noGrp="1"/>
          </p:cNvSpPr>
          <p:nvPr>
            <p:ph type="dt" sz="half" idx="10"/>
          </p:nvPr>
        </p:nvSpPr>
        <p:spPr/>
        <p:txBody>
          <a:bodyPr/>
          <a:lstStyle/>
          <a:p>
            <a:fld id="{30DA734A-C45D-1140-9082-EAC431F3FA82}" type="datetime1">
              <a:rPr lang="en-GB" smtClean="0"/>
              <a:t>18/11/2011</a:t>
            </a:fld>
            <a:endParaRPr lang="en-US"/>
          </a:p>
        </p:txBody>
      </p:sp>
    </p:spTree>
    <p:extLst>
      <p:ext uri="{BB962C8B-B14F-4D97-AF65-F5344CB8AC3E}">
        <p14:creationId xmlns:p14="http://schemas.microsoft.com/office/powerpoint/2010/main" val="8033314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BC3C5C-301D-A549-9D7E-C144E06E50AE}" type="datetime1">
              <a:rPr lang="en-GB" smtClean="0"/>
              <a:t>18/11/2011</a:t>
            </a:fld>
            <a:endParaRPr lang="en-US"/>
          </a:p>
        </p:txBody>
      </p:sp>
      <p:sp>
        <p:nvSpPr>
          <p:cNvPr id="5" name="Footer Placeholder 4"/>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32</a:t>
            </a:fld>
            <a:endParaRPr lang="en-US"/>
          </a:p>
        </p:txBody>
      </p:sp>
      <p:pic>
        <p:nvPicPr>
          <p:cNvPr id="7" name="Picture 6" descr="GRB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55984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BC3C5C-301D-A549-9D7E-C144E06E50AE}" type="datetime1">
              <a:rPr lang="en-GB" smtClean="0"/>
              <a:t>18/11/2011</a:t>
            </a:fld>
            <a:endParaRPr lang="en-US"/>
          </a:p>
        </p:txBody>
      </p:sp>
      <p:sp>
        <p:nvSpPr>
          <p:cNvPr id="5" name="Footer Placeholder 4"/>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33</a:t>
            </a:fld>
            <a:endParaRPr lang="en-US"/>
          </a:p>
        </p:txBody>
      </p:sp>
      <p:pic>
        <p:nvPicPr>
          <p:cNvPr id="7" name="Picture 6" descr="GRB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49286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rmAutofit/>
          </a:bodyPr>
          <a:lstStyle/>
          <a:p>
            <a:r>
              <a:rPr lang="en-US" sz="2400" b="1" dirty="0" smtClean="0">
                <a:latin typeface="Capitals"/>
              </a:rPr>
              <a:t/>
            </a:r>
            <a:br>
              <a:rPr lang="en-US" sz="2400" b="1" dirty="0" smtClean="0">
                <a:latin typeface="Capitals"/>
              </a:rPr>
            </a:br>
            <a:r>
              <a:rPr lang="en-US" sz="2400" b="1" dirty="0">
                <a:latin typeface="Capitals"/>
              </a:rPr>
              <a:t/>
            </a:r>
            <a:br>
              <a:rPr lang="en-US" sz="2400" b="1" dirty="0">
                <a:latin typeface="Capitals"/>
              </a:rPr>
            </a:br>
            <a:r>
              <a:rPr lang="en-US" sz="2400" b="1" dirty="0" smtClean="0">
                <a:latin typeface="Capitals"/>
              </a:rPr>
              <a:t>Overview</a:t>
            </a:r>
            <a:endParaRPr lang="en-US" sz="2400" b="1" dirty="0">
              <a:latin typeface="Capitals"/>
            </a:endParaRPr>
          </a:p>
        </p:txBody>
      </p:sp>
      <p:sp>
        <p:nvSpPr>
          <p:cNvPr id="7" name="Content Placeholder 6"/>
          <p:cNvSpPr>
            <a:spLocks noGrp="1"/>
          </p:cNvSpPr>
          <p:nvPr>
            <p:ph idx="1"/>
          </p:nvPr>
        </p:nvSpPr>
        <p:spPr>
          <a:xfrm>
            <a:off x="457200" y="1990293"/>
            <a:ext cx="8229600" cy="4135870"/>
          </a:xfrm>
        </p:spPr>
        <p:txBody>
          <a:bodyPr/>
          <a:lstStyle/>
          <a:p>
            <a:pPr algn="ctr">
              <a:buClr>
                <a:schemeClr val="accent6">
                  <a:lumMod val="75000"/>
                </a:schemeClr>
              </a:buClr>
              <a:buSzPct val="125000"/>
              <a:buFont typeface="Wingdings" charset="2"/>
              <a:buChar char="ü"/>
            </a:pPr>
            <a:r>
              <a:rPr lang="en-US" sz="2400" b="1" dirty="0" smtClean="0"/>
              <a:t>Short gamma </a:t>
            </a:r>
            <a:r>
              <a:rPr lang="en-US" sz="2400" b="1" dirty="0"/>
              <a:t>r</a:t>
            </a:r>
            <a:r>
              <a:rPr lang="en-US" sz="2400" b="1" dirty="0" smtClean="0"/>
              <a:t>ay bursts (GRB) and search motivation;</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The InterPlanetary Network – how it works;</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t>Getting the short IPN GRB sample;</a:t>
            </a:r>
            <a:br>
              <a:rPr lang="en-US" sz="2400" b="1" dirty="0" smtClean="0"/>
            </a:br>
            <a:endParaRPr lang="en-US" sz="2400" b="1" dirty="0" smtClean="0"/>
          </a:p>
          <a:p>
            <a:pPr algn="ctr">
              <a:buClr>
                <a:schemeClr val="accent6">
                  <a:lumMod val="75000"/>
                </a:schemeClr>
              </a:buClr>
              <a:buSzPct val="125000"/>
              <a:buFont typeface="Wingdings" charset="2"/>
              <a:buChar char="ü"/>
            </a:pPr>
            <a:r>
              <a:rPr lang="en-US" sz="2400" b="1" dirty="0" smtClean="0">
                <a:solidFill>
                  <a:schemeClr val="accent6">
                    <a:lumMod val="75000"/>
                  </a:schemeClr>
                </a:solidFill>
              </a:rPr>
              <a:t>Future analysis challenges and solutions</a:t>
            </a:r>
            <a:r>
              <a:rPr lang="en-US" dirty="0" smtClean="0"/>
              <a:t>.</a:t>
            </a:r>
            <a:endParaRPr lang="en-US" dirty="0"/>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34</a:t>
            </a:fld>
            <a:endParaRPr lang="en-US"/>
          </a:p>
        </p:txBody>
      </p:sp>
      <p:sp>
        <p:nvSpPr>
          <p:cNvPr id="5" name="Date Placeholder 4"/>
          <p:cNvSpPr>
            <a:spLocks noGrp="1"/>
          </p:cNvSpPr>
          <p:nvPr>
            <p:ph type="dt" sz="half" idx="10"/>
          </p:nvPr>
        </p:nvSpPr>
        <p:spPr/>
        <p:txBody>
          <a:bodyPr/>
          <a:lstStyle/>
          <a:p>
            <a:fld id="{548D65FC-AE03-4D42-82EA-7F3F9A14D089}" type="datetime1">
              <a:rPr lang="en-GB" smtClean="0"/>
              <a:t>18/11/2011</a:t>
            </a:fld>
            <a:endParaRPr lang="en-US"/>
          </a:p>
        </p:txBody>
      </p:sp>
    </p:spTree>
    <p:extLst>
      <p:ext uri="{BB962C8B-B14F-4D97-AF65-F5344CB8AC3E}">
        <p14:creationId xmlns:p14="http://schemas.microsoft.com/office/powerpoint/2010/main" val="27655060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Short Hard Gamma ray bursts: Time Delay </a:t>
            </a:r>
            <a:endParaRPr lang="en-US" sz="2400" b="1" dirty="0">
              <a:latin typeface="Capitals"/>
            </a:endParaRPr>
          </a:p>
        </p:txBody>
      </p:sp>
      <p:pic>
        <p:nvPicPr>
          <p:cNvPr id="5" name="Picture 4" descr="cb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7663"/>
            <a:ext cx="3757762" cy="2890820"/>
          </a:xfrm>
          <a:prstGeom prst="rect">
            <a:avLst/>
          </a:prstGeom>
        </p:spPr>
      </p:pic>
      <p:pic>
        <p:nvPicPr>
          <p:cNvPr id="6" name="Picture 5" descr="BHdisrupting.jpg"/>
          <p:cNvPicPr>
            <a:picLocks noChangeAspect="1"/>
          </p:cNvPicPr>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tretch>
            <a:fillRect/>
          </a:stretch>
        </p:blipFill>
        <p:spPr>
          <a:xfrm>
            <a:off x="2978485" y="657663"/>
            <a:ext cx="3619500" cy="2692400"/>
          </a:xfrm>
          <a:prstGeom prst="rect">
            <a:avLst/>
          </a:prstGeom>
        </p:spPr>
      </p:pic>
      <p:pic>
        <p:nvPicPr>
          <p:cNvPr id="8" name="Picture 7" descr="BHeating.gif"/>
          <p:cNvPicPr>
            <a:picLocks noChangeAspect="1"/>
          </p:cNvPicPr>
          <p:nvPr/>
        </p:nvPicPr>
        <p:blipFill>
          <a:blip r:embed="rId5">
            <a:extLst>
              <a:ext uri="{BEBA8EAE-BF5A-486C-A8C5-ECC9F3942E4B}">
                <a14:imgProps xmlns:a14="http://schemas.microsoft.com/office/drawing/2010/main">
                  <a14:imgLayer r:embed="rId6">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931242" y="657663"/>
            <a:ext cx="3212757" cy="2540000"/>
          </a:xfrm>
          <a:prstGeom prst="rect">
            <a:avLst/>
          </a:prstGeom>
        </p:spPr>
      </p:pic>
      <p:pic>
        <p:nvPicPr>
          <p:cNvPr id="11" name="Picture 10" descr="NScolliding.jpg"/>
          <p:cNvPicPr>
            <a:picLocks noChangeAspect="1"/>
          </p:cNvPicPr>
          <p:nvPr/>
        </p:nvPicPr>
        <p:blipFill>
          <a:blip r:embed="rId7">
            <a:extLst>
              <a:ext uri="{BEBA8EAE-BF5A-486C-A8C5-ECC9F3942E4B}">
                <a14:imgProps xmlns:a14="http://schemas.microsoft.com/office/drawing/2010/main">
                  <a14:imgLayer r:embed="rId8">
                    <a14:imgEffect>
                      <a14:brightnessContrast bright="-33000"/>
                    </a14:imgEffect>
                  </a14:imgLayer>
                </a14:imgProps>
              </a:ext>
              <a:ext uri="{28A0092B-C50C-407E-A947-70E740481C1C}">
                <a14:useLocalDpi xmlns:a14="http://schemas.microsoft.com/office/drawing/2010/main" val="0"/>
              </a:ext>
            </a:extLst>
          </a:blip>
          <a:stretch>
            <a:fillRect/>
          </a:stretch>
        </p:blipFill>
        <p:spPr>
          <a:xfrm>
            <a:off x="1302743" y="3350063"/>
            <a:ext cx="3351484" cy="2297397"/>
          </a:xfrm>
          <a:prstGeom prst="rect">
            <a:avLst/>
          </a:prstGeom>
        </p:spPr>
      </p:pic>
      <p:pic>
        <p:nvPicPr>
          <p:cNvPr id="12" name="Picture 11" descr="GRBtoru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7093" y="3548483"/>
            <a:ext cx="3631948" cy="2569402"/>
          </a:xfrm>
          <a:prstGeom prst="rect">
            <a:avLst/>
          </a:prstGeom>
        </p:spPr>
      </p:pic>
      <p:sp>
        <p:nvSpPr>
          <p:cNvPr id="2" name="Oval 1"/>
          <p:cNvSpPr/>
          <p:nvPr/>
        </p:nvSpPr>
        <p:spPr>
          <a:xfrm>
            <a:off x="2853905" y="2042669"/>
            <a:ext cx="3600644" cy="2815217"/>
          </a:xfrm>
          <a:prstGeom prst="ellipse">
            <a:avLst/>
          </a:prstGeom>
          <a:solidFill>
            <a:schemeClr val="bg1"/>
          </a:solidFill>
          <a:ln w="762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1"/>
          </p:cNvCxnSpPr>
          <p:nvPr/>
        </p:nvCxnSpPr>
        <p:spPr>
          <a:xfrm flipH="1" flipV="1">
            <a:off x="2422252" y="1702225"/>
            <a:ext cx="958955" cy="752723"/>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800311" y="4517442"/>
            <a:ext cx="654238" cy="563043"/>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338354" y="2454948"/>
            <a:ext cx="2736489" cy="2031325"/>
          </a:xfrm>
          <a:prstGeom prst="rect">
            <a:avLst/>
          </a:prstGeom>
          <a:noFill/>
        </p:spPr>
        <p:txBody>
          <a:bodyPr wrap="square" rtlCol="0">
            <a:spAutoFit/>
          </a:bodyPr>
          <a:lstStyle/>
          <a:p>
            <a:pPr algn="just"/>
            <a:r>
              <a:rPr lang="en-US" b="1" dirty="0" smtClean="0"/>
              <a:t>There is a time delay of ~</a:t>
            </a:r>
            <a:r>
              <a:rPr lang="en-US" b="1" dirty="0" err="1" smtClean="0"/>
              <a:t>ms</a:t>
            </a:r>
            <a:r>
              <a:rPr lang="en-US" b="1" dirty="0" smtClean="0"/>
              <a:t> to a few seconds between the GW burst at merger and the GRB, supposing both GW and gamma rays travel at the speed of light</a:t>
            </a:r>
            <a:r>
              <a:rPr lang="en-US" dirty="0" smtClean="0"/>
              <a:t>.</a:t>
            </a:r>
            <a:endParaRPr lang="en-US" dirty="0"/>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35</a:t>
            </a:fld>
            <a:endParaRPr lang="en-US"/>
          </a:p>
        </p:txBody>
      </p:sp>
      <p:sp>
        <p:nvSpPr>
          <p:cNvPr id="13" name="Date Placeholder 12"/>
          <p:cNvSpPr>
            <a:spLocks noGrp="1"/>
          </p:cNvSpPr>
          <p:nvPr>
            <p:ph type="dt" sz="half" idx="10"/>
          </p:nvPr>
        </p:nvSpPr>
        <p:spPr/>
        <p:txBody>
          <a:bodyPr/>
          <a:lstStyle/>
          <a:p>
            <a:fld id="{09E1777D-50D1-434D-ABF2-99B9DFF4492C}" type="datetime1">
              <a:rPr lang="en-GB" smtClean="0"/>
              <a:t>18/11/2011</a:t>
            </a:fld>
            <a:endParaRPr lang="en-US"/>
          </a:p>
        </p:txBody>
      </p:sp>
      <p:sp>
        <p:nvSpPr>
          <p:cNvPr id="15" name="TextBox 14"/>
          <p:cNvSpPr txBox="1"/>
          <p:nvPr/>
        </p:nvSpPr>
        <p:spPr>
          <a:xfrm>
            <a:off x="144027" y="2447852"/>
            <a:ext cx="3006360" cy="369332"/>
          </a:xfrm>
          <a:prstGeom prst="rect">
            <a:avLst/>
          </a:prstGeom>
          <a:noFill/>
        </p:spPr>
        <p:txBody>
          <a:bodyPr wrap="square" rtlCol="0">
            <a:spAutoFit/>
          </a:bodyPr>
          <a:lstStyle/>
          <a:p>
            <a:r>
              <a:rPr lang="en-US" b="1" dirty="0" smtClean="0">
                <a:latin typeface="Capitals"/>
              </a:rPr>
              <a:t>Final Binary </a:t>
            </a:r>
            <a:r>
              <a:rPr lang="en-US" b="1" dirty="0" err="1" smtClean="0">
                <a:latin typeface="Capitals"/>
              </a:rPr>
              <a:t>inspiral</a:t>
            </a:r>
            <a:endParaRPr lang="en-US" b="1" dirty="0">
              <a:latin typeface="Capitals"/>
            </a:endParaRPr>
          </a:p>
        </p:txBody>
      </p:sp>
      <p:sp>
        <p:nvSpPr>
          <p:cNvPr id="16" name="TextBox 15"/>
          <p:cNvSpPr txBox="1"/>
          <p:nvPr/>
        </p:nvSpPr>
        <p:spPr>
          <a:xfrm>
            <a:off x="5892602" y="5756552"/>
            <a:ext cx="2794198" cy="369332"/>
          </a:xfrm>
          <a:prstGeom prst="rect">
            <a:avLst/>
          </a:prstGeom>
          <a:noFill/>
        </p:spPr>
        <p:txBody>
          <a:bodyPr wrap="square" rtlCol="0">
            <a:spAutoFit/>
          </a:bodyPr>
          <a:lstStyle/>
          <a:p>
            <a:r>
              <a:rPr lang="en-US" b="1" dirty="0" smtClean="0">
                <a:latin typeface="Capitals"/>
              </a:rPr>
              <a:t>Gamma Ray Emission</a:t>
            </a:r>
            <a:endParaRPr lang="en-US" b="1" dirty="0">
              <a:latin typeface="Capitals"/>
            </a:endParaRPr>
          </a:p>
        </p:txBody>
      </p:sp>
    </p:spTree>
    <p:extLst>
      <p:ext uri="{BB962C8B-B14F-4D97-AF65-F5344CB8AC3E}">
        <p14:creationId xmlns:p14="http://schemas.microsoft.com/office/powerpoint/2010/main" val="5573392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Search – Match Filtering – Data and Templates</a:t>
            </a:r>
            <a:endParaRPr lang="en-US" sz="2400" b="1" dirty="0">
              <a:latin typeface="Capitals"/>
            </a:endParaRPr>
          </a:p>
        </p:txBody>
      </p:sp>
      <p:sp>
        <p:nvSpPr>
          <p:cNvPr id="4" name="Rectangle 3"/>
          <p:cNvSpPr/>
          <p:nvPr/>
        </p:nvSpPr>
        <p:spPr>
          <a:xfrm>
            <a:off x="261865" y="2959252"/>
            <a:ext cx="8654640" cy="641607"/>
          </a:xfrm>
          <a:prstGeom prst="rect">
            <a:avLst/>
          </a:prstGeom>
          <a:solidFill>
            <a:schemeClr val="tx1">
              <a:lumMod val="6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626831" y="2959252"/>
            <a:ext cx="2016361" cy="64160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18984" y="2540242"/>
            <a:ext cx="8117816" cy="369332"/>
          </a:xfrm>
          <a:prstGeom prst="rect">
            <a:avLst/>
          </a:prstGeom>
          <a:noFill/>
        </p:spPr>
        <p:txBody>
          <a:bodyPr wrap="square" rtlCol="0">
            <a:spAutoFit/>
          </a:bodyPr>
          <a:lstStyle/>
          <a:p>
            <a:r>
              <a:rPr lang="en-US" dirty="0" smtClean="0"/>
              <a:t>             </a:t>
            </a:r>
            <a:r>
              <a:rPr lang="en-US" b="1" dirty="0" smtClean="0"/>
              <a:t>Background (~1000s)            Foreground (6s)                    Background (~1000s)</a:t>
            </a:r>
            <a:endParaRPr lang="en-US" b="1" dirty="0"/>
          </a:p>
        </p:txBody>
      </p:sp>
      <p:cxnSp>
        <p:nvCxnSpPr>
          <p:cNvPr id="11" name="Straight Connector 10"/>
          <p:cNvCxnSpPr/>
          <p:nvPr/>
        </p:nvCxnSpPr>
        <p:spPr>
          <a:xfrm>
            <a:off x="5027809" y="2959252"/>
            <a:ext cx="0" cy="641607"/>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626831" y="3705611"/>
            <a:ext cx="2016361" cy="369332"/>
          </a:xfrm>
          <a:prstGeom prst="rect">
            <a:avLst/>
          </a:prstGeom>
          <a:noFill/>
        </p:spPr>
        <p:txBody>
          <a:bodyPr wrap="square" rtlCol="0">
            <a:spAutoFit/>
          </a:bodyPr>
          <a:lstStyle/>
          <a:p>
            <a:r>
              <a:rPr lang="en-US" dirty="0" smtClean="0"/>
              <a:t>          </a:t>
            </a:r>
            <a:r>
              <a:rPr lang="en-US" b="1" dirty="0" smtClean="0"/>
              <a:t>5s                1s</a:t>
            </a:r>
            <a:endParaRPr lang="en-US" b="1" dirty="0"/>
          </a:p>
        </p:txBody>
      </p:sp>
      <p:sp>
        <p:nvSpPr>
          <p:cNvPr id="13" name="TextBox 12"/>
          <p:cNvSpPr txBox="1"/>
          <p:nvPr/>
        </p:nvSpPr>
        <p:spPr>
          <a:xfrm>
            <a:off x="4425520" y="3721404"/>
            <a:ext cx="916528" cy="369332"/>
          </a:xfrm>
          <a:prstGeom prst="rect">
            <a:avLst/>
          </a:prstGeom>
          <a:noFill/>
        </p:spPr>
        <p:txBody>
          <a:bodyPr wrap="square" rtlCol="0">
            <a:spAutoFit/>
          </a:bodyPr>
          <a:lstStyle/>
          <a:p>
            <a:pPr algn="ctr"/>
            <a:r>
              <a:rPr lang="en-US" b="1" dirty="0" smtClean="0">
                <a:latin typeface="Capitals"/>
              </a:rPr>
              <a:t>GRB</a:t>
            </a:r>
            <a:endParaRPr lang="en-US" b="1" dirty="0">
              <a:latin typeface="Capitals"/>
            </a:endParaRPr>
          </a:p>
        </p:txBody>
      </p:sp>
      <p:pic>
        <p:nvPicPr>
          <p:cNvPr id="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66" y="861508"/>
            <a:ext cx="8654640" cy="1678734"/>
          </a:xfrm>
          <a:prstGeom prst="rect">
            <a:avLst/>
          </a:prstGeom>
          <a:noFill/>
          <a:ln w="12700" cap="flat">
            <a:solidFill>
              <a:srgbClr val="000000">
                <a:alpha val="39000"/>
              </a:srgbClr>
            </a:solidFill>
            <a:miter lim="800000"/>
            <a:headEnd/>
            <a:tailEnd/>
          </a:ln>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3626831" y="861508"/>
            <a:ext cx="0" cy="209774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643192" y="861508"/>
            <a:ext cx="0" cy="209774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pic>
        <p:nvPicPr>
          <p:cNvPr id="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12" y="4444274"/>
            <a:ext cx="8343418" cy="241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0" name="TextBox 19"/>
          <p:cNvSpPr txBox="1"/>
          <p:nvPr/>
        </p:nvSpPr>
        <p:spPr>
          <a:xfrm>
            <a:off x="576103" y="4074943"/>
            <a:ext cx="8110697" cy="369332"/>
          </a:xfrm>
          <a:prstGeom prst="rect">
            <a:avLst/>
          </a:prstGeom>
          <a:noFill/>
        </p:spPr>
        <p:txBody>
          <a:bodyPr wrap="square" rtlCol="0">
            <a:spAutoFit/>
          </a:bodyPr>
          <a:lstStyle/>
          <a:p>
            <a:pPr algn="ctr"/>
            <a:r>
              <a:rPr lang="en-US" b="1" dirty="0" smtClean="0"/>
              <a:t>Take raw detector data and multiply with expected (theoretical) waveform…</a:t>
            </a:r>
            <a:endParaRPr lang="en-US" b="1" dirty="0"/>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36</a:t>
            </a:fld>
            <a:endParaRPr lang="en-US"/>
          </a:p>
        </p:txBody>
      </p:sp>
      <p:sp>
        <p:nvSpPr>
          <p:cNvPr id="5" name="Date Placeholder 4"/>
          <p:cNvSpPr>
            <a:spLocks noGrp="1"/>
          </p:cNvSpPr>
          <p:nvPr>
            <p:ph type="dt" sz="half" idx="10"/>
          </p:nvPr>
        </p:nvSpPr>
        <p:spPr/>
        <p:txBody>
          <a:bodyPr/>
          <a:lstStyle/>
          <a:p>
            <a:fld id="{F2396256-0F9E-F944-9082-0E555FFB13B6}" type="datetime1">
              <a:rPr lang="en-GB" smtClean="0"/>
              <a:t>18/11/2011</a:t>
            </a:fld>
            <a:endParaRPr lang="en-US"/>
          </a:p>
        </p:txBody>
      </p:sp>
    </p:spTree>
    <p:extLst>
      <p:ext uri="{BB962C8B-B14F-4D97-AF65-F5344CB8AC3E}">
        <p14:creationId xmlns:p14="http://schemas.microsoft.com/office/powerpoint/2010/main" val="37770512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Search – Match Filtering – Detector Sensitivity</a:t>
            </a:r>
            <a:endParaRPr lang="en-US" sz="2400" b="1" dirty="0">
              <a:latin typeface="Capitals"/>
            </a:endParaRPr>
          </a:p>
        </p:txBody>
      </p:sp>
      <p:sp>
        <p:nvSpPr>
          <p:cNvPr id="4" name="Rectangle 3"/>
          <p:cNvSpPr/>
          <p:nvPr/>
        </p:nvSpPr>
        <p:spPr>
          <a:xfrm>
            <a:off x="261865" y="2959252"/>
            <a:ext cx="8654640" cy="641607"/>
          </a:xfrm>
          <a:prstGeom prst="rect">
            <a:avLst/>
          </a:prstGeom>
          <a:solidFill>
            <a:schemeClr val="tx1">
              <a:lumMod val="6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626831" y="2959252"/>
            <a:ext cx="2016361" cy="64160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18984" y="2540242"/>
            <a:ext cx="8117816" cy="369332"/>
          </a:xfrm>
          <a:prstGeom prst="rect">
            <a:avLst/>
          </a:prstGeom>
          <a:noFill/>
        </p:spPr>
        <p:txBody>
          <a:bodyPr wrap="square" rtlCol="0">
            <a:spAutoFit/>
          </a:bodyPr>
          <a:lstStyle/>
          <a:p>
            <a:r>
              <a:rPr lang="en-US" dirty="0" smtClean="0"/>
              <a:t>             </a:t>
            </a:r>
            <a:r>
              <a:rPr lang="en-US" b="1" dirty="0" smtClean="0"/>
              <a:t>Background (~1000s)            Foreground (6s)                    Background (~1000s)</a:t>
            </a:r>
            <a:endParaRPr lang="en-US" b="1" dirty="0"/>
          </a:p>
        </p:txBody>
      </p:sp>
      <p:cxnSp>
        <p:nvCxnSpPr>
          <p:cNvPr id="11" name="Straight Connector 10"/>
          <p:cNvCxnSpPr/>
          <p:nvPr/>
        </p:nvCxnSpPr>
        <p:spPr>
          <a:xfrm>
            <a:off x="5027809" y="2959252"/>
            <a:ext cx="0" cy="641607"/>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626831" y="3705611"/>
            <a:ext cx="2016361" cy="369332"/>
          </a:xfrm>
          <a:prstGeom prst="rect">
            <a:avLst/>
          </a:prstGeom>
          <a:noFill/>
        </p:spPr>
        <p:txBody>
          <a:bodyPr wrap="square" rtlCol="0">
            <a:spAutoFit/>
          </a:bodyPr>
          <a:lstStyle/>
          <a:p>
            <a:r>
              <a:rPr lang="en-US" dirty="0" smtClean="0"/>
              <a:t>          </a:t>
            </a:r>
            <a:r>
              <a:rPr lang="en-US" b="1" dirty="0" smtClean="0"/>
              <a:t>5s                1s</a:t>
            </a:r>
            <a:endParaRPr lang="en-US" b="1" dirty="0"/>
          </a:p>
        </p:txBody>
      </p:sp>
      <p:sp>
        <p:nvSpPr>
          <p:cNvPr id="13" name="TextBox 12"/>
          <p:cNvSpPr txBox="1"/>
          <p:nvPr/>
        </p:nvSpPr>
        <p:spPr>
          <a:xfrm>
            <a:off x="4425520" y="3721404"/>
            <a:ext cx="916528" cy="369332"/>
          </a:xfrm>
          <a:prstGeom prst="rect">
            <a:avLst/>
          </a:prstGeom>
          <a:noFill/>
        </p:spPr>
        <p:txBody>
          <a:bodyPr wrap="square" rtlCol="0">
            <a:spAutoFit/>
          </a:bodyPr>
          <a:lstStyle/>
          <a:p>
            <a:pPr algn="ctr"/>
            <a:r>
              <a:rPr lang="en-US" b="1" dirty="0" smtClean="0">
                <a:latin typeface="Capitals"/>
              </a:rPr>
              <a:t>GRB</a:t>
            </a:r>
            <a:endParaRPr lang="en-US" b="1" dirty="0">
              <a:latin typeface="Capitals"/>
            </a:endParaRPr>
          </a:p>
        </p:txBody>
      </p:sp>
      <p:pic>
        <p:nvPicPr>
          <p:cNvPr id="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66" y="861508"/>
            <a:ext cx="8654640" cy="1678734"/>
          </a:xfrm>
          <a:prstGeom prst="rect">
            <a:avLst/>
          </a:prstGeom>
          <a:noFill/>
          <a:ln w="12700" cap="flat">
            <a:solidFill>
              <a:srgbClr val="000000">
                <a:alpha val="39000"/>
              </a:srgbClr>
            </a:solidFill>
            <a:miter lim="800000"/>
            <a:headEnd/>
            <a:tailEnd/>
          </a:ln>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3626831" y="861508"/>
            <a:ext cx="0" cy="209774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643192" y="861508"/>
            <a:ext cx="0" cy="209774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pic>
        <p:nvPicPr>
          <p:cNvPr id="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12" y="4444274"/>
            <a:ext cx="8343418" cy="241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0" name="TextBox 19"/>
          <p:cNvSpPr txBox="1"/>
          <p:nvPr/>
        </p:nvSpPr>
        <p:spPr>
          <a:xfrm>
            <a:off x="1217672" y="4074943"/>
            <a:ext cx="6415695" cy="369332"/>
          </a:xfrm>
          <a:prstGeom prst="rect">
            <a:avLst/>
          </a:prstGeom>
          <a:noFill/>
        </p:spPr>
        <p:txBody>
          <a:bodyPr wrap="square" rtlCol="0">
            <a:spAutoFit/>
          </a:bodyPr>
          <a:lstStyle/>
          <a:p>
            <a:r>
              <a:rPr lang="en-US" b="1" dirty="0" smtClean="0"/>
              <a:t>Take raw detector data and multiply with expected waveform</a:t>
            </a:r>
            <a:endParaRPr lang="en-US" b="1" dirty="0"/>
          </a:p>
        </p:txBody>
      </p:sp>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64" y="657663"/>
            <a:ext cx="8654641" cy="620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37</a:t>
            </a:fld>
            <a:endParaRPr lang="en-US"/>
          </a:p>
        </p:txBody>
      </p:sp>
      <p:sp>
        <p:nvSpPr>
          <p:cNvPr id="5" name="Date Placeholder 4"/>
          <p:cNvSpPr>
            <a:spLocks noGrp="1"/>
          </p:cNvSpPr>
          <p:nvPr>
            <p:ph type="dt" sz="half" idx="10"/>
          </p:nvPr>
        </p:nvSpPr>
        <p:spPr/>
        <p:txBody>
          <a:bodyPr/>
          <a:lstStyle/>
          <a:p>
            <a:fld id="{23062A88-9DC8-CB4A-9DB8-08BA41DB1881}" type="datetime1">
              <a:rPr lang="en-GB" smtClean="0"/>
              <a:t>18/11/2011</a:t>
            </a:fld>
            <a:endParaRPr lang="en-US"/>
          </a:p>
        </p:txBody>
      </p:sp>
      <p:sp>
        <p:nvSpPr>
          <p:cNvPr id="8" name="TextBox 7"/>
          <p:cNvSpPr txBox="1"/>
          <p:nvPr/>
        </p:nvSpPr>
        <p:spPr>
          <a:xfrm>
            <a:off x="2257242" y="2620293"/>
            <a:ext cx="6452788" cy="369332"/>
          </a:xfrm>
          <a:prstGeom prst="rect">
            <a:avLst/>
          </a:prstGeom>
          <a:noFill/>
        </p:spPr>
        <p:txBody>
          <a:bodyPr wrap="square" rtlCol="0">
            <a:spAutoFit/>
          </a:bodyPr>
          <a:lstStyle/>
          <a:p>
            <a:r>
              <a:rPr lang="en-US" b="1" dirty="0" smtClean="0"/>
              <a:t>…then divide by the detector sensitivity (Power Spectral Density)</a:t>
            </a:r>
            <a:endParaRPr lang="en-US" b="1" dirty="0"/>
          </a:p>
        </p:txBody>
      </p:sp>
    </p:spTree>
    <p:extLst>
      <p:ext uri="{BB962C8B-B14F-4D97-AF65-F5344CB8AC3E}">
        <p14:creationId xmlns:p14="http://schemas.microsoft.com/office/powerpoint/2010/main" val="168228158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Search – Match Filtering – SNR</a:t>
            </a:r>
            <a:endParaRPr lang="en-US" sz="2400" b="1" dirty="0">
              <a:latin typeface="Capitals"/>
            </a:endParaRPr>
          </a:p>
        </p:txBody>
      </p:sp>
      <p:pic>
        <p:nvPicPr>
          <p:cNvPr id="2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96" y="1086790"/>
            <a:ext cx="83820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Rounded Rectangle 1"/>
          <p:cNvSpPr/>
          <p:nvPr/>
        </p:nvSpPr>
        <p:spPr>
          <a:xfrm>
            <a:off x="4384842" y="1564105"/>
            <a:ext cx="494632" cy="2205790"/>
          </a:xfrm>
          <a:prstGeom prst="roundRect">
            <a:avLst/>
          </a:prstGeom>
          <a:solidFill>
            <a:srgbClr val="FF0000">
              <a:alpha val="30000"/>
            </a:srgbClr>
          </a:solidFill>
          <a:ln>
            <a:solidFill>
              <a:srgbClr val="FF0000">
                <a:alpha val="4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68421" y="4625474"/>
            <a:ext cx="7927475" cy="1754327"/>
          </a:xfrm>
          <a:prstGeom prst="rect">
            <a:avLst/>
          </a:prstGeom>
          <a:noFill/>
        </p:spPr>
        <p:txBody>
          <a:bodyPr wrap="square" rtlCol="0">
            <a:spAutoFit/>
          </a:bodyPr>
          <a:lstStyle/>
          <a:p>
            <a:pPr marL="285750" indent="-285750">
              <a:buClr>
                <a:srgbClr val="FF0000"/>
              </a:buClr>
              <a:buFont typeface="Wingdings" charset="2"/>
              <a:buChar char="ü"/>
            </a:pPr>
            <a:r>
              <a:rPr lang="en-US" b="1" dirty="0" smtClean="0"/>
              <a:t>High Signal-to-Noise Ratio is a sign of a GW signal (in an ideal world);</a:t>
            </a:r>
            <a:br>
              <a:rPr lang="en-US" b="1" dirty="0" smtClean="0"/>
            </a:br>
            <a:endParaRPr lang="en-US" b="1" dirty="0" smtClean="0"/>
          </a:p>
          <a:p>
            <a:pPr marL="285750" indent="-285750">
              <a:buClr>
                <a:srgbClr val="FF0000"/>
              </a:buClr>
              <a:buFont typeface="Wingdings" charset="2"/>
              <a:buChar char="ü"/>
            </a:pPr>
            <a:r>
              <a:rPr lang="en-US" b="1" dirty="0" smtClean="0"/>
              <a:t>Coherently combine SNRs from different detectors to get coherent SNR and null streams;</a:t>
            </a:r>
            <a:br>
              <a:rPr lang="en-US" b="1" dirty="0" smtClean="0"/>
            </a:br>
            <a:endParaRPr lang="en-US" b="1" dirty="0" smtClean="0"/>
          </a:p>
          <a:p>
            <a:pPr marL="285750" indent="-285750">
              <a:buClr>
                <a:srgbClr val="FF0000"/>
              </a:buClr>
              <a:buFont typeface="Wingdings" charset="2"/>
              <a:buChar char="ü"/>
            </a:pPr>
            <a:r>
              <a:rPr lang="en-US" b="1" dirty="0" smtClean="0"/>
              <a:t>Apply consistency tests to eliminate glitches since the noise is not stationery.</a:t>
            </a:r>
            <a:endParaRPr lang="en-US" b="1" dirty="0"/>
          </a:p>
        </p:txBody>
      </p:sp>
      <p:sp>
        <p:nvSpPr>
          <p:cNvPr id="4" name="Footer Placeholder 3"/>
          <p:cNvSpPr>
            <a:spLocks noGrp="1"/>
          </p:cNvSpPr>
          <p:nvPr>
            <p:ph type="ftr" sz="quarter" idx="11"/>
          </p:nvPr>
        </p:nvSpPr>
        <p:spPr/>
        <p:txBody>
          <a:bodyPr/>
          <a:lstStyle/>
          <a:p>
            <a:r>
              <a:rPr lang="sv-SE" smtClean="0"/>
              <a:t>IPN Short Gamma Ray Bursts</a:t>
            </a:r>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38</a:t>
            </a:fld>
            <a:endParaRPr lang="en-US"/>
          </a:p>
        </p:txBody>
      </p:sp>
      <p:sp>
        <p:nvSpPr>
          <p:cNvPr id="6" name="Date Placeholder 5"/>
          <p:cNvSpPr>
            <a:spLocks noGrp="1"/>
          </p:cNvSpPr>
          <p:nvPr>
            <p:ph type="dt" sz="half" idx="10"/>
          </p:nvPr>
        </p:nvSpPr>
        <p:spPr/>
        <p:txBody>
          <a:bodyPr/>
          <a:lstStyle/>
          <a:p>
            <a:fld id="{0404D30D-B527-1E42-AA8F-AABC5BA12366}" type="datetime1">
              <a:rPr lang="en-GB" smtClean="0"/>
              <a:t>18/11/2011</a:t>
            </a:fld>
            <a:endParaRPr lang="en-US"/>
          </a:p>
        </p:txBody>
      </p:sp>
      <p:sp>
        <p:nvSpPr>
          <p:cNvPr id="8" name="TextBox 7"/>
          <p:cNvSpPr txBox="1"/>
          <p:nvPr/>
        </p:nvSpPr>
        <p:spPr>
          <a:xfrm>
            <a:off x="3124200" y="1194773"/>
            <a:ext cx="3055815" cy="369332"/>
          </a:xfrm>
          <a:prstGeom prst="rect">
            <a:avLst/>
          </a:prstGeom>
          <a:noFill/>
        </p:spPr>
        <p:txBody>
          <a:bodyPr wrap="square" rtlCol="0">
            <a:spAutoFit/>
          </a:bodyPr>
          <a:lstStyle/>
          <a:p>
            <a:pPr algn="ctr"/>
            <a:r>
              <a:rPr lang="en-US" b="1" dirty="0" smtClean="0"/>
              <a:t>SNR time series</a:t>
            </a:r>
            <a:endParaRPr lang="en-US" b="1" dirty="0"/>
          </a:p>
        </p:txBody>
      </p:sp>
    </p:spTree>
    <p:extLst>
      <p:ext uri="{BB962C8B-B14F-4D97-AF65-F5344CB8AC3E}">
        <p14:creationId xmlns:p14="http://schemas.microsoft.com/office/powerpoint/2010/main" val="154912191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Search – Search Points in the Error Box</a:t>
            </a:r>
            <a:endParaRPr lang="en-US" sz="2400" b="1" dirty="0">
              <a:latin typeface="Capitals"/>
            </a:endParaRPr>
          </a:p>
        </p:txBody>
      </p:sp>
      <p:sp>
        <p:nvSpPr>
          <p:cNvPr id="3" name="TextBox 2"/>
          <p:cNvSpPr txBox="1"/>
          <p:nvPr/>
        </p:nvSpPr>
        <p:spPr>
          <a:xfrm>
            <a:off x="668421" y="4625474"/>
            <a:ext cx="7927475" cy="1754327"/>
          </a:xfrm>
          <a:prstGeom prst="rect">
            <a:avLst/>
          </a:prstGeom>
          <a:noFill/>
        </p:spPr>
        <p:txBody>
          <a:bodyPr wrap="square" rtlCol="0">
            <a:spAutoFit/>
          </a:bodyPr>
          <a:lstStyle/>
          <a:p>
            <a:pPr marL="285750" indent="-285750">
              <a:buClr>
                <a:srgbClr val="FF0000"/>
              </a:buClr>
              <a:buFont typeface="Wingdings" charset="2"/>
              <a:buChar char="ü"/>
            </a:pPr>
            <a:r>
              <a:rPr lang="en-US" b="1" dirty="0" smtClean="0"/>
              <a:t>We pave the error box with SEARCH POINTS equally spaced by 1.8 degrees;</a:t>
            </a:r>
            <a:br>
              <a:rPr lang="en-US" b="1" dirty="0" smtClean="0"/>
            </a:br>
            <a:endParaRPr lang="en-US" b="1" dirty="0" smtClean="0"/>
          </a:p>
          <a:p>
            <a:pPr marL="285750" indent="-285750">
              <a:buClr>
                <a:srgbClr val="FF0000"/>
              </a:buClr>
              <a:buFont typeface="Wingdings" charset="2"/>
              <a:buChar char="ü"/>
            </a:pPr>
            <a:r>
              <a:rPr lang="en-US" b="1" dirty="0" smtClean="0"/>
              <a:t>The separation between points corresponds to a minimal light travel time difference between the detector sites (roughly 0.5ms);</a:t>
            </a:r>
            <a:r>
              <a:rPr lang="en-US" b="1" dirty="0"/>
              <a:t/>
            </a:r>
            <a:br>
              <a:rPr lang="en-US" b="1" dirty="0"/>
            </a:br>
            <a:endParaRPr lang="en-US" b="1" dirty="0" smtClean="0"/>
          </a:p>
          <a:p>
            <a:pPr marL="285750" indent="-285750">
              <a:buClr>
                <a:srgbClr val="FF0000"/>
              </a:buClr>
              <a:buFont typeface="Wingdings" charset="2"/>
              <a:buChar char="ü"/>
            </a:pPr>
            <a:r>
              <a:rPr lang="en-US" b="1" dirty="0" smtClean="0"/>
              <a:t>This ensures a thorough search for signals across the whole error box.</a:t>
            </a:r>
          </a:p>
        </p:txBody>
      </p:sp>
      <p:sp>
        <p:nvSpPr>
          <p:cNvPr id="5" name="Block Arc 4"/>
          <p:cNvSpPr/>
          <p:nvPr/>
        </p:nvSpPr>
        <p:spPr>
          <a:xfrm>
            <a:off x="668421" y="1296309"/>
            <a:ext cx="7200624" cy="3090192"/>
          </a:xfrm>
          <a:prstGeom prst="blockArc">
            <a:avLst>
              <a:gd name="adj1" fmla="val 10226183"/>
              <a:gd name="adj2" fmla="val 979017"/>
              <a:gd name="adj3" fmla="val 26016"/>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iagonal Stripe 7"/>
          <p:cNvSpPr/>
          <p:nvPr/>
        </p:nvSpPr>
        <p:spPr>
          <a:xfrm>
            <a:off x="2147293" y="916582"/>
            <a:ext cx="6559720" cy="3587765"/>
          </a:xfrm>
          <a:prstGeom prst="diagStripe">
            <a:avLst>
              <a:gd name="adj" fmla="val 37008"/>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Multiply 9"/>
          <p:cNvSpPr/>
          <p:nvPr/>
        </p:nvSpPr>
        <p:spPr>
          <a:xfrm>
            <a:off x="3679204" y="1296309"/>
            <a:ext cx="914400" cy="914400"/>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492049" y="1296309"/>
            <a:ext cx="914400" cy="914400"/>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302768" y="1415247"/>
            <a:ext cx="914400" cy="914400"/>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a:off x="4085095" y="1728412"/>
            <a:ext cx="26186" cy="92967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4909970" y="1728412"/>
            <a:ext cx="39279" cy="92967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85095" y="2658089"/>
            <a:ext cx="824875" cy="0"/>
          </a:xfrm>
          <a:prstGeom prst="straightConnector1">
            <a:avLst/>
          </a:prstGeom>
          <a:ln w="381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111281" y="2210709"/>
            <a:ext cx="981994" cy="369332"/>
          </a:xfrm>
          <a:prstGeom prst="rect">
            <a:avLst/>
          </a:prstGeom>
          <a:noFill/>
        </p:spPr>
        <p:txBody>
          <a:bodyPr wrap="square" rtlCol="0">
            <a:spAutoFit/>
          </a:bodyPr>
          <a:lstStyle/>
          <a:p>
            <a:r>
              <a:rPr lang="en-US" b="1" dirty="0" smtClean="0"/>
              <a:t>1.8deg</a:t>
            </a:r>
            <a:endParaRPr lang="en-US" b="1" dirty="0"/>
          </a:p>
        </p:txBody>
      </p:sp>
      <p:sp>
        <p:nvSpPr>
          <p:cNvPr id="25" name="TextBox 24"/>
          <p:cNvSpPr txBox="1"/>
          <p:nvPr/>
        </p:nvSpPr>
        <p:spPr>
          <a:xfrm>
            <a:off x="2147293" y="3325884"/>
            <a:ext cx="1767589" cy="369332"/>
          </a:xfrm>
          <a:prstGeom prst="rect">
            <a:avLst/>
          </a:prstGeom>
          <a:noFill/>
        </p:spPr>
        <p:txBody>
          <a:bodyPr wrap="square" rtlCol="0">
            <a:spAutoFit/>
          </a:bodyPr>
          <a:lstStyle/>
          <a:p>
            <a:r>
              <a:rPr lang="en-US" dirty="0" smtClean="0"/>
              <a:t> </a:t>
            </a:r>
            <a:r>
              <a:rPr lang="en-US" b="1" dirty="0" smtClean="0"/>
              <a:t>IPN1-2 annulus</a:t>
            </a:r>
            <a:endParaRPr lang="en-US" b="1" dirty="0"/>
          </a:p>
        </p:txBody>
      </p:sp>
      <p:sp>
        <p:nvSpPr>
          <p:cNvPr id="26" name="TextBox 25"/>
          <p:cNvSpPr txBox="1"/>
          <p:nvPr/>
        </p:nvSpPr>
        <p:spPr>
          <a:xfrm>
            <a:off x="885622" y="1054280"/>
            <a:ext cx="1767589" cy="369332"/>
          </a:xfrm>
          <a:prstGeom prst="rect">
            <a:avLst/>
          </a:prstGeom>
          <a:noFill/>
        </p:spPr>
        <p:txBody>
          <a:bodyPr wrap="square" rtlCol="0">
            <a:spAutoFit/>
          </a:bodyPr>
          <a:lstStyle/>
          <a:p>
            <a:r>
              <a:rPr lang="en-US" dirty="0" smtClean="0"/>
              <a:t> </a:t>
            </a:r>
            <a:r>
              <a:rPr lang="en-US" b="1" dirty="0" smtClean="0"/>
              <a:t>IPN1-3 annulus</a:t>
            </a:r>
            <a:endParaRPr lang="en-US" b="1" dirty="0"/>
          </a:p>
        </p:txBody>
      </p:sp>
      <p:sp>
        <p:nvSpPr>
          <p:cNvPr id="27" name="TextBox 26"/>
          <p:cNvSpPr txBox="1"/>
          <p:nvPr/>
        </p:nvSpPr>
        <p:spPr>
          <a:xfrm>
            <a:off x="4492049" y="3875834"/>
            <a:ext cx="1725119" cy="369332"/>
          </a:xfrm>
          <a:prstGeom prst="rect">
            <a:avLst/>
          </a:prstGeom>
          <a:noFill/>
        </p:spPr>
        <p:txBody>
          <a:bodyPr wrap="square" rtlCol="0">
            <a:spAutoFit/>
          </a:bodyPr>
          <a:lstStyle/>
          <a:p>
            <a:r>
              <a:rPr lang="en-US" b="1" dirty="0" smtClean="0"/>
              <a:t>RA (degrees)</a:t>
            </a:r>
            <a:endParaRPr lang="en-US" b="1" dirty="0"/>
          </a:p>
        </p:txBody>
      </p:sp>
      <p:sp>
        <p:nvSpPr>
          <p:cNvPr id="28" name="TextBox 27"/>
          <p:cNvSpPr txBox="1"/>
          <p:nvPr/>
        </p:nvSpPr>
        <p:spPr>
          <a:xfrm rot="16200000">
            <a:off x="-346270" y="1230580"/>
            <a:ext cx="1725119" cy="369332"/>
          </a:xfrm>
          <a:prstGeom prst="rect">
            <a:avLst/>
          </a:prstGeom>
          <a:noFill/>
        </p:spPr>
        <p:txBody>
          <a:bodyPr wrap="square" rtlCol="0">
            <a:spAutoFit/>
          </a:bodyPr>
          <a:lstStyle/>
          <a:p>
            <a:r>
              <a:rPr lang="en-US" b="1" dirty="0" smtClean="0"/>
              <a:t>dec (degrees)</a:t>
            </a:r>
            <a:endParaRPr lang="en-US" b="1" dirty="0"/>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39</a:t>
            </a:fld>
            <a:endParaRPr lang="en-US"/>
          </a:p>
        </p:txBody>
      </p:sp>
      <p:sp>
        <p:nvSpPr>
          <p:cNvPr id="6" name="Date Placeholder 5"/>
          <p:cNvSpPr>
            <a:spLocks noGrp="1"/>
          </p:cNvSpPr>
          <p:nvPr>
            <p:ph type="dt" sz="half" idx="10"/>
          </p:nvPr>
        </p:nvSpPr>
        <p:spPr/>
        <p:txBody>
          <a:bodyPr/>
          <a:lstStyle/>
          <a:p>
            <a:fld id="{F967F853-C250-2E47-A7F6-2F1811873F33}" type="datetime1">
              <a:rPr lang="en-GB" smtClean="0"/>
              <a:t>18/11/2011</a:t>
            </a:fld>
            <a:endParaRPr lang="en-US"/>
          </a:p>
        </p:txBody>
      </p:sp>
    </p:spTree>
    <p:extLst>
      <p:ext uri="{BB962C8B-B14F-4D97-AF65-F5344CB8AC3E}">
        <p14:creationId xmlns:p14="http://schemas.microsoft.com/office/powerpoint/2010/main" val="25590689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95998"/>
            <a:ext cx="9143999" cy="830997"/>
          </a:xfrm>
          <a:prstGeom prst="rect">
            <a:avLst/>
          </a:prstGeom>
          <a:noFill/>
        </p:spPr>
        <p:txBody>
          <a:bodyPr wrap="square" rtlCol="0">
            <a:spAutoFit/>
          </a:bodyPr>
          <a:lstStyle/>
          <a:p>
            <a:pPr algn="ctr"/>
            <a:r>
              <a:rPr lang="en-US" sz="2400" b="1" dirty="0" smtClean="0">
                <a:latin typeface="Capitals"/>
              </a:rPr>
              <a:t>Gamma ray bursts have a bimodal distribution of their durations</a:t>
            </a:r>
            <a:endParaRPr lang="en-US" sz="2400" b="1" dirty="0">
              <a:latin typeface="Capitals"/>
            </a:endParaRPr>
          </a:p>
        </p:txBody>
      </p:sp>
      <p:pic>
        <p:nvPicPr>
          <p:cNvPr id="13" name="Picture 12" descr="BimodalT90_rev.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05" y="1091321"/>
            <a:ext cx="8288028" cy="5311661"/>
          </a:xfrm>
          <a:prstGeom prst="rect">
            <a:avLst/>
          </a:prstGeom>
        </p:spPr>
      </p:pic>
      <p:sp>
        <p:nvSpPr>
          <p:cNvPr id="14" name="TextBox 13"/>
          <p:cNvSpPr txBox="1"/>
          <p:nvPr/>
        </p:nvSpPr>
        <p:spPr>
          <a:xfrm>
            <a:off x="1479537" y="1224597"/>
            <a:ext cx="1754496" cy="830997"/>
          </a:xfrm>
          <a:prstGeom prst="rect">
            <a:avLst/>
          </a:prstGeom>
          <a:noFill/>
        </p:spPr>
        <p:txBody>
          <a:bodyPr wrap="square" rtlCol="0">
            <a:spAutoFit/>
          </a:bodyPr>
          <a:lstStyle/>
          <a:p>
            <a:pPr algn="ctr"/>
            <a:r>
              <a:rPr lang="en-US" sz="2400" b="1" dirty="0" smtClean="0"/>
              <a:t>Short Hard</a:t>
            </a:r>
          </a:p>
          <a:p>
            <a:pPr algn="ctr"/>
            <a:r>
              <a:rPr lang="en-US" sz="2400" b="1" dirty="0" smtClean="0"/>
              <a:t>T90 &lt; 2s</a:t>
            </a:r>
          </a:p>
        </p:txBody>
      </p:sp>
      <p:sp>
        <p:nvSpPr>
          <p:cNvPr id="15" name="TextBox 14"/>
          <p:cNvSpPr txBox="1"/>
          <p:nvPr/>
        </p:nvSpPr>
        <p:spPr>
          <a:xfrm>
            <a:off x="6821584" y="1224597"/>
            <a:ext cx="1754496" cy="830997"/>
          </a:xfrm>
          <a:prstGeom prst="rect">
            <a:avLst/>
          </a:prstGeom>
          <a:noFill/>
        </p:spPr>
        <p:txBody>
          <a:bodyPr wrap="square" rtlCol="0">
            <a:spAutoFit/>
          </a:bodyPr>
          <a:lstStyle/>
          <a:p>
            <a:pPr algn="ctr"/>
            <a:r>
              <a:rPr lang="en-US" sz="2400" b="1" dirty="0" smtClean="0"/>
              <a:t>Long Soft</a:t>
            </a:r>
          </a:p>
          <a:p>
            <a:pPr algn="ctr"/>
            <a:r>
              <a:rPr lang="en-US" sz="2400" b="1" dirty="0" smtClean="0"/>
              <a:t>T90 &gt; 2s</a:t>
            </a:r>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4</a:t>
            </a:fld>
            <a:endParaRPr lang="en-US"/>
          </a:p>
        </p:txBody>
      </p:sp>
      <p:sp>
        <p:nvSpPr>
          <p:cNvPr id="4" name="Date Placeholder 3"/>
          <p:cNvSpPr>
            <a:spLocks noGrp="1"/>
          </p:cNvSpPr>
          <p:nvPr>
            <p:ph type="dt" sz="half" idx="10"/>
          </p:nvPr>
        </p:nvSpPr>
        <p:spPr/>
        <p:txBody>
          <a:bodyPr/>
          <a:lstStyle/>
          <a:p>
            <a:fld id="{3741324E-7879-4546-9E81-4217FEEC3514}" type="datetime1">
              <a:rPr lang="en-GB" smtClean="0"/>
              <a:t>18/11/2011</a:t>
            </a:fld>
            <a:endParaRPr lang="en-US"/>
          </a:p>
        </p:txBody>
      </p:sp>
    </p:spTree>
    <p:extLst>
      <p:ext uri="{BB962C8B-B14F-4D97-AF65-F5344CB8AC3E}">
        <p14:creationId xmlns:p14="http://schemas.microsoft.com/office/powerpoint/2010/main" val="20212491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B070614_search.png"/>
          <p:cNvPicPr>
            <a:picLocks noChangeAspect="1"/>
          </p:cNvPicPr>
          <p:nvPr/>
        </p:nvPicPr>
        <p:blipFill>
          <a:blip r:embed="rId2">
            <a:extLst>
              <a:ext uri="{BEBA8EAE-BF5A-486C-A8C5-ECC9F3942E4B}">
                <a14:imgProps xmlns:a14="http://schemas.microsoft.com/office/drawing/2010/main">
                  <a14:imgLayer r:embed="rId3">
                    <a14:imgEffect>
                      <a14:saturation sat="174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40</a:t>
            </a:fld>
            <a:endParaRPr lang="en-US"/>
          </a:p>
        </p:txBody>
      </p:sp>
      <p:sp>
        <p:nvSpPr>
          <p:cNvPr id="5" name="Date Placeholder 4"/>
          <p:cNvSpPr>
            <a:spLocks noGrp="1"/>
          </p:cNvSpPr>
          <p:nvPr>
            <p:ph type="dt" sz="half" idx="10"/>
          </p:nvPr>
        </p:nvSpPr>
        <p:spPr/>
        <p:txBody>
          <a:bodyPr/>
          <a:lstStyle/>
          <a:p>
            <a:fld id="{284926E0-4B82-BA40-8C7A-A20D3AC30054}" type="datetime1">
              <a:rPr lang="en-GB" smtClean="0"/>
              <a:t>18/11/2011</a:t>
            </a:fld>
            <a:endParaRPr lang="en-US"/>
          </a:p>
        </p:txBody>
      </p:sp>
    </p:spTree>
    <p:extLst>
      <p:ext uri="{BB962C8B-B14F-4D97-AF65-F5344CB8AC3E}">
        <p14:creationId xmlns:p14="http://schemas.microsoft.com/office/powerpoint/2010/main" val="485785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The Search – Simulation Points in the Error Box</a:t>
            </a:r>
            <a:endParaRPr lang="en-US" sz="2400" b="1" dirty="0">
              <a:latin typeface="Capitals"/>
            </a:endParaRPr>
          </a:p>
        </p:txBody>
      </p:sp>
      <p:sp>
        <p:nvSpPr>
          <p:cNvPr id="3" name="TextBox 2"/>
          <p:cNvSpPr txBox="1"/>
          <p:nvPr/>
        </p:nvSpPr>
        <p:spPr>
          <a:xfrm>
            <a:off x="652165" y="4386501"/>
            <a:ext cx="7927475" cy="2308324"/>
          </a:xfrm>
          <a:prstGeom prst="rect">
            <a:avLst/>
          </a:prstGeom>
          <a:noFill/>
        </p:spPr>
        <p:txBody>
          <a:bodyPr wrap="square" rtlCol="0">
            <a:spAutoFit/>
          </a:bodyPr>
          <a:lstStyle/>
          <a:p>
            <a:pPr marL="285750" indent="-285750">
              <a:buClr>
                <a:srgbClr val="FF0000"/>
              </a:buClr>
              <a:buFont typeface="Wingdings" charset="2"/>
              <a:buChar char="ü"/>
            </a:pPr>
            <a:r>
              <a:rPr lang="en-US" b="1" dirty="0" smtClean="0"/>
              <a:t>We pave the error box with denser points equally spaced by 0.2 degrees;</a:t>
            </a:r>
            <a:br>
              <a:rPr lang="en-US" b="1" dirty="0" smtClean="0"/>
            </a:br>
            <a:endParaRPr lang="en-US" b="1" dirty="0" smtClean="0"/>
          </a:p>
          <a:p>
            <a:pPr marL="285750" indent="-285750">
              <a:buClr>
                <a:srgbClr val="FF0000"/>
              </a:buClr>
              <a:buFont typeface="Wingdings" charset="2"/>
              <a:buChar char="ü"/>
            </a:pPr>
            <a:r>
              <a:rPr lang="en-US" b="1" dirty="0" smtClean="0"/>
              <a:t>We then take a square box centered at each point and throw random SIMULATION POINTS in it;</a:t>
            </a:r>
            <a:r>
              <a:rPr lang="en-US" b="1" dirty="0"/>
              <a:t/>
            </a:r>
            <a:br>
              <a:rPr lang="en-US" b="1" dirty="0"/>
            </a:br>
            <a:endParaRPr lang="en-US" b="1" dirty="0" smtClean="0"/>
          </a:p>
          <a:p>
            <a:pPr marL="285750" indent="-285750">
              <a:buClr>
                <a:srgbClr val="FF0000"/>
              </a:buClr>
              <a:buFont typeface="Wingdings" charset="2"/>
              <a:buChar char="ü"/>
            </a:pPr>
            <a:r>
              <a:rPr lang="en-US" b="1" dirty="0" smtClean="0"/>
              <a:t>Weighing is done according to a 1-dim Gaussian (one IPN annulus) or 2-dim Gaussian (2 IPN annuli) – more injection points near the 1-sigma radius and less towards 2 and 3-sigma radii.</a:t>
            </a:r>
          </a:p>
        </p:txBody>
      </p:sp>
      <p:sp>
        <p:nvSpPr>
          <p:cNvPr id="5" name="Block Arc 4"/>
          <p:cNvSpPr/>
          <p:nvPr/>
        </p:nvSpPr>
        <p:spPr>
          <a:xfrm>
            <a:off x="668421" y="1296309"/>
            <a:ext cx="7200624" cy="3090192"/>
          </a:xfrm>
          <a:prstGeom prst="blockArc">
            <a:avLst>
              <a:gd name="adj1" fmla="val 10226183"/>
              <a:gd name="adj2" fmla="val 979017"/>
              <a:gd name="adj3" fmla="val 26016"/>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iagonal Stripe 7"/>
          <p:cNvSpPr/>
          <p:nvPr/>
        </p:nvSpPr>
        <p:spPr>
          <a:xfrm>
            <a:off x="2147293" y="916582"/>
            <a:ext cx="6559720" cy="3587765"/>
          </a:xfrm>
          <a:prstGeom prst="diagStripe">
            <a:avLst>
              <a:gd name="adj" fmla="val 37008"/>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Multiply 10"/>
          <p:cNvSpPr/>
          <p:nvPr/>
        </p:nvSpPr>
        <p:spPr>
          <a:xfrm>
            <a:off x="3424417" y="1715864"/>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548271" y="1885541"/>
            <a:ext cx="510638" cy="79000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14882" y="1885541"/>
            <a:ext cx="995089" cy="7725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85095" y="2658089"/>
            <a:ext cx="824875" cy="0"/>
          </a:xfrm>
          <a:prstGeom prst="straightConnector1">
            <a:avLst/>
          </a:prstGeom>
          <a:ln w="381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862510" y="2799940"/>
            <a:ext cx="981994" cy="369332"/>
          </a:xfrm>
          <a:prstGeom prst="rect">
            <a:avLst/>
          </a:prstGeom>
          <a:noFill/>
        </p:spPr>
        <p:txBody>
          <a:bodyPr wrap="square" rtlCol="0">
            <a:spAutoFit/>
          </a:bodyPr>
          <a:lstStyle/>
          <a:p>
            <a:r>
              <a:rPr lang="en-US" b="1" dirty="0" smtClean="0"/>
              <a:t>0,2deg</a:t>
            </a:r>
            <a:endParaRPr lang="en-US" b="1" dirty="0"/>
          </a:p>
        </p:txBody>
      </p:sp>
      <p:sp>
        <p:nvSpPr>
          <p:cNvPr id="25" name="TextBox 24"/>
          <p:cNvSpPr txBox="1"/>
          <p:nvPr/>
        </p:nvSpPr>
        <p:spPr>
          <a:xfrm>
            <a:off x="2147293" y="3325884"/>
            <a:ext cx="1767589" cy="369332"/>
          </a:xfrm>
          <a:prstGeom prst="rect">
            <a:avLst/>
          </a:prstGeom>
          <a:noFill/>
        </p:spPr>
        <p:txBody>
          <a:bodyPr wrap="square" rtlCol="0">
            <a:spAutoFit/>
          </a:bodyPr>
          <a:lstStyle/>
          <a:p>
            <a:r>
              <a:rPr lang="en-US" dirty="0" smtClean="0"/>
              <a:t> </a:t>
            </a:r>
            <a:r>
              <a:rPr lang="en-US" b="1" dirty="0" smtClean="0"/>
              <a:t>IPN1-2 annulus</a:t>
            </a:r>
            <a:endParaRPr lang="en-US" b="1" dirty="0"/>
          </a:p>
        </p:txBody>
      </p:sp>
      <p:sp>
        <p:nvSpPr>
          <p:cNvPr id="26" name="TextBox 25"/>
          <p:cNvSpPr txBox="1"/>
          <p:nvPr/>
        </p:nvSpPr>
        <p:spPr>
          <a:xfrm>
            <a:off x="885622" y="1054280"/>
            <a:ext cx="1767589" cy="369332"/>
          </a:xfrm>
          <a:prstGeom prst="rect">
            <a:avLst/>
          </a:prstGeom>
          <a:noFill/>
        </p:spPr>
        <p:txBody>
          <a:bodyPr wrap="square" rtlCol="0">
            <a:spAutoFit/>
          </a:bodyPr>
          <a:lstStyle/>
          <a:p>
            <a:r>
              <a:rPr lang="en-US" dirty="0" smtClean="0"/>
              <a:t> </a:t>
            </a:r>
            <a:r>
              <a:rPr lang="en-US" b="1" dirty="0" smtClean="0"/>
              <a:t>IPN1-3 annulus</a:t>
            </a:r>
            <a:endParaRPr lang="en-US" b="1" dirty="0"/>
          </a:p>
        </p:txBody>
      </p:sp>
      <p:sp>
        <p:nvSpPr>
          <p:cNvPr id="27" name="TextBox 26"/>
          <p:cNvSpPr txBox="1"/>
          <p:nvPr/>
        </p:nvSpPr>
        <p:spPr>
          <a:xfrm>
            <a:off x="4492049" y="3875834"/>
            <a:ext cx="1725119" cy="369332"/>
          </a:xfrm>
          <a:prstGeom prst="rect">
            <a:avLst/>
          </a:prstGeom>
          <a:noFill/>
        </p:spPr>
        <p:txBody>
          <a:bodyPr wrap="square" rtlCol="0">
            <a:spAutoFit/>
          </a:bodyPr>
          <a:lstStyle/>
          <a:p>
            <a:r>
              <a:rPr lang="en-US" b="1" dirty="0" smtClean="0"/>
              <a:t>RA (degrees)</a:t>
            </a:r>
            <a:endParaRPr lang="en-US" b="1" dirty="0"/>
          </a:p>
        </p:txBody>
      </p:sp>
      <p:sp>
        <p:nvSpPr>
          <p:cNvPr id="28" name="TextBox 27"/>
          <p:cNvSpPr txBox="1"/>
          <p:nvPr/>
        </p:nvSpPr>
        <p:spPr>
          <a:xfrm rot="16200000">
            <a:off x="-346270" y="1230580"/>
            <a:ext cx="1725119" cy="369332"/>
          </a:xfrm>
          <a:prstGeom prst="rect">
            <a:avLst/>
          </a:prstGeom>
          <a:noFill/>
        </p:spPr>
        <p:txBody>
          <a:bodyPr wrap="square" rtlCol="0">
            <a:spAutoFit/>
          </a:bodyPr>
          <a:lstStyle/>
          <a:p>
            <a:r>
              <a:rPr lang="en-US" b="1" dirty="0" smtClean="0"/>
              <a:t>dec (degrees)</a:t>
            </a:r>
            <a:endParaRPr lang="en-US" b="1" dirty="0"/>
          </a:p>
        </p:txBody>
      </p:sp>
      <p:sp>
        <p:nvSpPr>
          <p:cNvPr id="19" name="Multiply 18"/>
          <p:cNvSpPr/>
          <p:nvPr/>
        </p:nvSpPr>
        <p:spPr>
          <a:xfrm>
            <a:off x="3738656" y="1698587"/>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4085095" y="1684947"/>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4368195" y="1684947"/>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Multiply 21"/>
          <p:cNvSpPr/>
          <p:nvPr/>
        </p:nvSpPr>
        <p:spPr>
          <a:xfrm>
            <a:off x="4669342" y="1715864"/>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Multiply 28"/>
          <p:cNvSpPr/>
          <p:nvPr/>
        </p:nvSpPr>
        <p:spPr>
          <a:xfrm>
            <a:off x="4937222" y="1715864"/>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Multiply 29"/>
          <p:cNvSpPr/>
          <p:nvPr/>
        </p:nvSpPr>
        <p:spPr>
          <a:xfrm>
            <a:off x="5184930" y="1715864"/>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3614802" y="1383784"/>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3914882" y="1383784"/>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Multiply 32"/>
          <p:cNvSpPr/>
          <p:nvPr/>
        </p:nvSpPr>
        <p:spPr>
          <a:xfrm>
            <a:off x="4162590" y="1370144"/>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ultiply 33"/>
          <p:cNvSpPr/>
          <p:nvPr/>
        </p:nvSpPr>
        <p:spPr>
          <a:xfrm>
            <a:off x="4484970" y="1370144"/>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4793196" y="1383784"/>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p:cNvSpPr/>
          <p:nvPr/>
        </p:nvSpPr>
        <p:spPr>
          <a:xfrm>
            <a:off x="5061076" y="1409972"/>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Multiply 36"/>
          <p:cNvSpPr/>
          <p:nvPr/>
        </p:nvSpPr>
        <p:spPr>
          <a:xfrm>
            <a:off x="5308784" y="1423612"/>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5432638" y="1762965"/>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Multiply 38"/>
          <p:cNvSpPr/>
          <p:nvPr/>
        </p:nvSpPr>
        <p:spPr>
          <a:xfrm>
            <a:off x="5575600" y="1515270"/>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Multiply 39"/>
          <p:cNvSpPr/>
          <p:nvPr/>
        </p:nvSpPr>
        <p:spPr>
          <a:xfrm>
            <a:off x="5699454" y="1840983"/>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Multiply 40"/>
          <p:cNvSpPr/>
          <p:nvPr/>
        </p:nvSpPr>
        <p:spPr>
          <a:xfrm>
            <a:off x="5823308" y="1579648"/>
            <a:ext cx="247708" cy="339353"/>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937222" y="1296310"/>
            <a:ext cx="495416" cy="544674"/>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41</a:t>
            </a:fld>
            <a:endParaRPr lang="en-US"/>
          </a:p>
        </p:txBody>
      </p:sp>
    </p:spTree>
    <p:extLst>
      <p:ext uri="{BB962C8B-B14F-4D97-AF65-F5344CB8AC3E}">
        <p14:creationId xmlns:p14="http://schemas.microsoft.com/office/powerpoint/2010/main" val="37307870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B070927A_simula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611534" y="5578059"/>
            <a:ext cx="1725119" cy="369332"/>
          </a:xfrm>
          <a:prstGeom prst="rect">
            <a:avLst/>
          </a:prstGeom>
          <a:noFill/>
        </p:spPr>
        <p:txBody>
          <a:bodyPr wrap="square" rtlCol="0">
            <a:spAutoFit/>
          </a:bodyPr>
          <a:lstStyle/>
          <a:p>
            <a:r>
              <a:rPr lang="en-US" b="1" dirty="0" smtClean="0">
                <a:solidFill>
                  <a:schemeClr val="bg1"/>
                </a:solidFill>
              </a:rPr>
              <a:t>RA (degrees)</a:t>
            </a:r>
            <a:endParaRPr lang="en-US" b="1" dirty="0"/>
          </a:p>
        </p:txBody>
      </p:sp>
      <p:sp>
        <p:nvSpPr>
          <p:cNvPr id="6" name="TextBox 5"/>
          <p:cNvSpPr txBox="1"/>
          <p:nvPr/>
        </p:nvSpPr>
        <p:spPr>
          <a:xfrm>
            <a:off x="1742466" y="6101820"/>
            <a:ext cx="1725119" cy="369332"/>
          </a:xfrm>
          <a:prstGeom prst="rect">
            <a:avLst/>
          </a:prstGeom>
          <a:noFill/>
        </p:spPr>
        <p:txBody>
          <a:bodyPr wrap="square" rtlCol="0">
            <a:spAutoFit/>
          </a:bodyPr>
          <a:lstStyle/>
          <a:p>
            <a:r>
              <a:rPr lang="en-US" b="1" dirty="0" smtClean="0">
                <a:solidFill>
                  <a:schemeClr val="bg1"/>
                </a:solidFill>
              </a:rPr>
              <a:t>RA (hours)</a:t>
            </a:r>
            <a:endParaRPr lang="en-US" b="1" dirty="0"/>
          </a:p>
        </p:txBody>
      </p:sp>
      <p:sp>
        <p:nvSpPr>
          <p:cNvPr id="7" name="TextBox 6"/>
          <p:cNvSpPr txBox="1"/>
          <p:nvPr/>
        </p:nvSpPr>
        <p:spPr>
          <a:xfrm rot="16200000">
            <a:off x="-411736" y="2801867"/>
            <a:ext cx="1725119" cy="369332"/>
          </a:xfrm>
          <a:prstGeom prst="rect">
            <a:avLst/>
          </a:prstGeom>
          <a:noFill/>
        </p:spPr>
        <p:txBody>
          <a:bodyPr wrap="square" rtlCol="0">
            <a:spAutoFit/>
          </a:bodyPr>
          <a:lstStyle/>
          <a:p>
            <a:r>
              <a:rPr lang="en-US" b="1" dirty="0" smtClean="0">
                <a:solidFill>
                  <a:schemeClr val="bg1"/>
                </a:solidFill>
              </a:rPr>
              <a:t>dec (degrees)</a:t>
            </a:r>
            <a:endParaRPr lang="en-US" b="1" dirty="0">
              <a:solidFill>
                <a:schemeClr val="bg1"/>
              </a:solidFill>
            </a:endParaRPr>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3" name="Slide Number Placeholder 2"/>
          <p:cNvSpPr>
            <a:spLocks noGrp="1"/>
          </p:cNvSpPr>
          <p:nvPr>
            <p:ph type="sldNum" sz="quarter" idx="12"/>
          </p:nvPr>
        </p:nvSpPr>
        <p:spPr/>
        <p:txBody>
          <a:bodyPr/>
          <a:lstStyle/>
          <a:p>
            <a:fld id="{0FB56013-B943-42BA-886F-6F9D4EB85E9D}" type="slidenum">
              <a:rPr lang="en-US" smtClean="0"/>
              <a:t>42</a:t>
            </a:fld>
            <a:endParaRPr lang="en-US"/>
          </a:p>
        </p:txBody>
      </p:sp>
      <p:sp>
        <p:nvSpPr>
          <p:cNvPr id="8" name="Date Placeholder 7"/>
          <p:cNvSpPr>
            <a:spLocks noGrp="1"/>
          </p:cNvSpPr>
          <p:nvPr>
            <p:ph type="dt" sz="half" idx="10"/>
          </p:nvPr>
        </p:nvSpPr>
        <p:spPr/>
        <p:txBody>
          <a:bodyPr/>
          <a:lstStyle/>
          <a:p>
            <a:fld id="{490DCE17-FA6B-A94E-B636-CD7BB90E9A4F}" type="datetime1">
              <a:rPr lang="en-GB" smtClean="0"/>
              <a:t>18/11/2011</a:t>
            </a:fld>
            <a:endParaRPr lang="en-US"/>
          </a:p>
        </p:txBody>
      </p:sp>
    </p:spTree>
    <p:extLst>
      <p:ext uri="{BB962C8B-B14F-4D97-AF65-F5344CB8AC3E}">
        <p14:creationId xmlns:p14="http://schemas.microsoft.com/office/powerpoint/2010/main" val="3821481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Conclusions and Perspectives</a:t>
            </a:r>
            <a:endParaRPr lang="en-US" sz="2400" b="1" dirty="0">
              <a:latin typeface="Capitals"/>
            </a:endParaRPr>
          </a:p>
        </p:txBody>
      </p:sp>
      <p:sp>
        <p:nvSpPr>
          <p:cNvPr id="3" name="TextBox 2"/>
          <p:cNvSpPr txBox="1"/>
          <p:nvPr/>
        </p:nvSpPr>
        <p:spPr>
          <a:xfrm>
            <a:off x="668421" y="1731692"/>
            <a:ext cx="7927475" cy="3970318"/>
          </a:xfrm>
          <a:prstGeom prst="rect">
            <a:avLst/>
          </a:prstGeom>
          <a:noFill/>
        </p:spPr>
        <p:txBody>
          <a:bodyPr wrap="square" rtlCol="0">
            <a:spAutoFit/>
          </a:bodyPr>
          <a:lstStyle/>
          <a:p>
            <a:pPr marL="285750" indent="-285750">
              <a:buClr>
                <a:srgbClr val="FF0000"/>
              </a:buClr>
              <a:buFont typeface="Wingdings" charset="2"/>
              <a:buChar char="ü"/>
            </a:pPr>
            <a:r>
              <a:rPr lang="en-US" b="1" dirty="0" smtClean="0"/>
              <a:t>The data analysis will begin very soon (in a week or so..);</a:t>
            </a:r>
            <a:br>
              <a:rPr lang="en-US" b="1" dirty="0" smtClean="0"/>
            </a:br>
            <a:endParaRPr lang="en-US" b="1" dirty="0" smtClean="0"/>
          </a:p>
          <a:p>
            <a:pPr marL="285750" indent="-285750">
              <a:buClr>
                <a:srgbClr val="FF0000"/>
              </a:buClr>
              <a:buFont typeface="Wingdings" charset="2"/>
              <a:buChar char="ü"/>
            </a:pPr>
            <a:r>
              <a:rPr lang="en-US" b="1" dirty="0" smtClean="0"/>
              <a:t>We already have experience running on an S6/VSR23 </a:t>
            </a:r>
            <a:r>
              <a:rPr lang="en-US" b="1" dirty="0" err="1" smtClean="0"/>
              <a:t>Fermi+IPN</a:t>
            </a:r>
            <a:r>
              <a:rPr lang="en-US" b="1" dirty="0" smtClean="0"/>
              <a:t> GRB (GRB090802);</a:t>
            </a:r>
            <a:br>
              <a:rPr lang="en-US" b="1" dirty="0" smtClean="0"/>
            </a:br>
            <a:endParaRPr lang="en-US" b="1" dirty="0" smtClean="0"/>
          </a:p>
          <a:p>
            <a:pPr marL="285750" indent="-285750">
              <a:buClr>
                <a:srgbClr val="FF0000"/>
              </a:buClr>
              <a:buFont typeface="Wingdings" charset="2"/>
              <a:buChar char="ü"/>
            </a:pPr>
            <a:r>
              <a:rPr lang="en-US" b="1" dirty="0" smtClean="0"/>
              <a:t>We might be able to have an all-sky coherent search and be able to analyze the short bursts with poor localization (Dunk MacLeod and Ian Harry working on it); </a:t>
            </a:r>
            <a:br>
              <a:rPr lang="en-US" b="1" dirty="0" smtClean="0"/>
            </a:br>
            <a:endParaRPr lang="en-US" b="1" dirty="0" smtClean="0"/>
          </a:p>
          <a:p>
            <a:pPr marL="285750" indent="-285750">
              <a:buClr>
                <a:srgbClr val="FF0000"/>
              </a:buClr>
              <a:buFont typeface="Wingdings" charset="2"/>
              <a:buChar char="ü"/>
            </a:pPr>
            <a:r>
              <a:rPr lang="en-US" b="1" dirty="0" smtClean="0"/>
              <a:t>We are expecting results by next March!</a:t>
            </a:r>
            <a:br>
              <a:rPr lang="en-US" b="1" dirty="0" smtClean="0"/>
            </a:br>
            <a:endParaRPr lang="en-US" b="1" dirty="0" smtClean="0"/>
          </a:p>
          <a:p>
            <a:pPr marL="285750" indent="-285750">
              <a:buClr>
                <a:srgbClr val="FF0000"/>
              </a:buClr>
              <a:buFont typeface="Wingdings" charset="2"/>
              <a:buChar char="ü"/>
            </a:pPr>
            <a:r>
              <a:rPr lang="en-US" b="1" dirty="0" smtClean="0"/>
              <a:t>Thank you for all the work Steve, Duncan and Ian!</a:t>
            </a:r>
            <a:br>
              <a:rPr lang="en-US" b="1" dirty="0" smtClean="0"/>
            </a:br>
            <a:endParaRPr lang="en-US" b="1" dirty="0" smtClean="0"/>
          </a:p>
          <a:p>
            <a:pPr marL="285750" indent="-285750">
              <a:buClr>
                <a:srgbClr val="FF0000"/>
              </a:buClr>
              <a:buFont typeface="Wingdings" charset="2"/>
              <a:buChar char="ü"/>
            </a:pPr>
            <a:r>
              <a:rPr lang="en-US" b="1" dirty="0" smtClean="0"/>
              <a:t>Check the paper that will be on </a:t>
            </a:r>
            <a:r>
              <a:rPr lang="en-US" b="1" dirty="0" err="1" smtClean="0"/>
              <a:t>arXiv</a:t>
            </a:r>
            <a:r>
              <a:rPr lang="en-US" b="1" dirty="0" smtClean="0"/>
              <a:t> next week..</a:t>
            </a:r>
            <a:endParaRPr lang="en-US" b="1" dirty="0"/>
          </a:p>
        </p:txBody>
      </p:sp>
      <p:sp>
        <p:nvSpPr>
          <p:cNvPr id="2" name="Footer Placeholder 1"/>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43</a:t>
            </a:fld>
            <a:endParaRPr lang="en-US"/>
          </a:p>
        </p:txBody>
      </p:sp>
      <p:sp>
        <p:nvSpPr>
          <p:cNvPr id="5" name="Date Placeholder 4"/>
          <p:cNvSpPr>
            <a:spLocks noGrp="1"/>
          </p:cNvSpPr>
          <p:nvPr>
            <p:ph type="dt" sz="half" idx="10"/>
          </p:nvPr>
        </p:nvSpPr>
        <p:spPr/>
        <p:txBody>
          <a:bodyPr/>
          <a:lstStyle/>
          <a:p>
            <a:fld id="{6CA69124-0643-3D45-8074-208251310A21}" type="datetime1">
              <a:rPr lang="en-GB" smtClean="0"/>
              <a:t>18/11/2011</a:t>
            </a:fld>
            <a:endParaRPr lang="en-US"/>
          </a:p>
        </p:txBody>
      </p:sp>
    </p:spTree>
    <p:extLst>
      <p:ext uri="{BB962C8B-B14F-4D97-AF65-F5344CB8AC3E}">
        <p14:creationId xmlns:p14="http://schemas.microsoft.com/office/powerpoint/2010/main" val="32980841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BC3C5C-301D-A549-9D7E-C144E06E50AE}" type="datetime1">
              <a:rPr lang="en-GB" smtClean="0"/>
              <a:t>18/11/2011</a:t>
            </a:fld>
            <a:endParaRPr lang="en-US"/>
          </a:p>
        </p:txBody>
      </p:sp>
      <p:sp>
        <p:nvSpPr>
          <p:cNvPr id="5" name="Footer Placeholder 4"/>
          <p:cNvSpPr>
            <a:spLocks noGrp="1"/>
          </p:cNvSpPr>
          <p:nvPr>
            <p:ph type="ftr" sz="quarter" idx="11"/>
          </p:nvPr>
        </p:nvSpPr>
        <p:spPr/>
        <p:txBody>
          <a:bodyPr/>
          <a:lstStyle/>
          <a:p>
            <a:r>
              <a:rPr lang="sv-SE" smtClean="0"/>
              <a:t>IPN Short Gamma Ray Bursts</a:t>
            </a:r>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44</a:t>
            </a:fld>
            <a:endParaRPr lang="en-US"/>
          </a:p>
        </p:txBody>
      </p:sp>
      <p:pic>
        <p:nvPicPr>
          <p:cNvPr id="7" name="Picture 6" descr="25klh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0" y="1231900"/>
            <a:ext cx="5842000" cy="4381500"/>
          </a:xfrm>
          <a:prstGeom prst="rect">
            <a:avLst/>
          </a:prstGeom>
        </p:spPr>
      </p:pic>
    </p:spTree>
    <p:extLst>
      <p:ext uri="{BB962C8B-B14F-4D97-AF65-F5344CB8AC3E}">
        <p14:creationId xmlns:p14="http://schemas.microsoft.com/office/powerpoint/2010/main" val="1920582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Short Hard and Long Soft Gamma Ray Bursts</a:t>
            </a:r>
            <a:endParaRPr lang="en-US" sz="2400" b="1" dirty="0">
              <a:latin typeface="Capitals"/>
            </a:endParaRPr>
          </a:p>
        </p:txBody>
      </p:sp>
      <p:sp>
        <p:nvSpPr>
          <p:cNvPr id="14" name="TextBox 13"/>
          <p:cNvSpPr txBox="1"/>
          <p:nvPr/>
        </p:nvSpPr>
        <p:spPr>
          <a:xfrm>
            <a:off x="720129" y="1224597"/>
            <a:ext cx="3611240" cy="830997"/>
          </a:xfrm>
          <a:prstGeom prst="rect">
            <a:avLst/>
          </a:prstGeom>
          <a:noFill/>
        </p:spPr>
        <p:txBody>
          <a:bodyPr wrap="square" rtlCol="0">
            <a:spAutoFit/>
          </a:bodyPr>
          <a:lstStyle/>
          <a:p>
            <a:pPr algn="ctr"/>
            <a:r>
              <a:rPr lang="en-US" sz="2400" b="1" dirty="0" smtClean="0"/>
              <a:t>Short Hard GRB</a:t>
            </a:r>
          </a:p>
          <a:p>
            <a:pPr algn="ctr"/>
            <a:r>
              <a:rPr lang="en-US" sz="2400" b="1" dirty="0"/>
              <a:t>c</a:t>
            </a:r>
            <a:r>
              <a:rPr lang="en-US" sz="2400" b="1" dirty="0" smtClean="0"/>
              <a:t>ompact binary mergers</a:t>
            </a:r>
          </a:p>
        </p:txBody>
      </p:sp>
      <p:sp>
        <p:nvSpPr>
          <p:cNvPr id="15" name="TextBox 14"/>
          <p:cNvSpPr txBox="1"/>
          <p:nvPr/>
        </p:nvSpPr>
        <p:spPr>
          <a:xfrm>
            <a:off x="4726665" y="1224597"/>
            <a:ext cx="3849416" cy="830997"/>
          </a:xfrm>
          <a:prstGeom prst="rect">
            <a:avLst/>
          </a:prstGeom>
          <a:noFill/>
        </p:spPr>
        <p:txBody>
          <a:bodyPr wrap="square" rtlCol="0">
            <a:spAutoFit/>
          </a:bodyPr>
          <a:lstStyle/>
          <a:p>
            <a:pPr algn="ctr"/>
            <a:r>
              <a:rPr lang="en-US" sz="2400" b="1" dirty="0" smtClean="0"/>
              <a:t>Long Soft GRB</a:t>
            </a:r>
          </a:p>
          <a:p>
            <a:pPr algn="ctr"/>
            <a:r>
              <a:rPr lang="en-US" sz="2400" b="1" dirty="0" smtClean="0"/>
              <a:t>core-collapse </a:t>
            </a:r>
            <a:r>
              <a:rPr lang="en-US" sz="2400" b="1" dirty="0" err="1" smtClean="0"/>
              <a:t>SNe</a:t>
            </a:r>
            <a:r>
              <a:rPr lang="en-US" sz="2400" b="1" dirty="0" smtClean="0"/>
              <a:t> </a:t>
            </a:r>
          </a:p>
        </p:txBody>
      </p:sp>
      <p:pic>
        <p:nvPicPr>
          <p:cNvPr id="2" name="Picture 1" descr="NS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055594"/>
            <a:ext cx="4331368" cy="4802406"/>
          </a:xfrm>
          <a:prstGeom prst="rect">
            <a:avLst/>
          </a:prstGeom>
        </p:spPr>
      </p:pic>
      <p:pic>
        <p:nvPicPr>
          <p:cNvPr id="3" name="Picture 2" descr="supernov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369" y="2055594"/>
            <a:ext cx="4336364" cy="4347388"/>
          </a:xfrm>
          <a:prstGeom prst="rect">
            <a:avLst/>
          </a:prstGeom>
        </p:spPr>
      </p:pic>
      <p:sp>
        <p:nvSpPr>
          <p:cNvPr id="4" name="Footer Placeholder 3"/>
          <p:cNvSpPr>
            <a:spLocks noGrp="1"/>
          </p:cNvSpPr>
          <p:nvPr>
            <p:ph type="ftr" sz="quarter" idx="11"/>
          </p:nvPr>
        </p:nvSpPr>
        <p:spPr/>
        <p:txBody>
          <a:bodyPr/>
          <a:lstStyle/>
          <a:p>
            <a:r>
              <a:rPr lang="sv-SE" smtClean="0"/>
              <a:t>IPN Short Gamma Ray Bursts</a:t>
            </a:r>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5</a:t>
            </a:fld>
            <a:endParaRPr lang="en-US"/>
          </a:p>
        </p:txBody>
      </p:sp>
      <p:sp>
        <p:nvSpPr>
          <p:cNvPr id="6" name="Date Placeholder 5"/>
          <p:cNvSpPr>
            <a:spLocks noGrp="1"/>
          </p:cNvSpPr>
          <p:nvPr>
            <p:ph type="dt" sz="half" idx="10"/>
          </p:nvPr>
        </p:nvSpPr>
        <p:spPr/>
        <p:txBody>
          <a:bodyPr/>
          <a:lstStyle/>
          <a:p>
            <a:fld id="{B264902C-B336-814C-B93E-32F9485ACE7B}" type="datetime1">
              <a:rPr lang="en-GB" smtClean="0"/>
              <a:t>18/11/2011</a:t>
            </a:fld>
            <a:endParaRPr lang="en-US"/>
          </a:p>
        </p:txBody>
      </p:sp>
    </p:spTree>
    <p:extLst>
      <p:ext uri="{BB962C8B-B14F-4D97-AF65-F5344CB8AC3E}">
        <p14:creationId xmlns:p14="http://schemas.microsoft.com/office/powerpoint/2010/main" val="35676836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Short Hard Gamma ray bursts: Emission Mechanism</a:t>
            </a:r>
            <a:endParaRPr lang="en-US" sz="2400" b="1" dirty="0">
              <a:latin typeface="Capitals"/>
            </a:endParaRPr>
          </a:p>
        </p:txBody>
      </p:sp>
      <p:pic>
        <p:nvPicPr>
          <p:cNvPr id="5" name="Picture 4" descr="cb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7663"/>
            <a:ext cx="3757762" cy="2890820"/>
          </a:xfrm>
          <a:prstGeom prst="rect">
            <a:avLst/>
          </a:prstGeom>
        </p:spPr>
      </p:pic>
      <p:pic>
        <p:nvPicPr>
          <p:cNvPr id="6" name="Picture 5" descr="BHdisrup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485" y="657663"/>
            <a:ext cx="3619500" cy="2692400"/>
          </a:xfrm>
          <a:prstGeom prst="rect">
            <a:avLst/>
          </a:prstGeom>
        </p:spPr>
      </p:pic>
      <p:pic>
        <p:nvPicPr>
          <p:cNvPr id="8" name="Picture 7" descr="BHeat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1242" y="657663"/>
            <a:ext cx="3212757" cy="2540000"/>
          </a:xfrm>
          <a:prstGeom prst="rect">
            <a:avLst/>
          </a:prstGeom>
        </p:spPr>
      </p:pic>
      <p:pic>
        <p:nvPicPr>
          <p:cNvPr id="11" name="Picture 10" descr="NScolliding.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113" y="3350063"/>
            <a:ext cx="3351484" cy="2297397"/>
          </a:xfrm>
          <a:prstGeom prst="rect">
            <a:avLst/>
          </a:prstGeom>
        </p:spPr>
      </p:pic>
      <p:pic>
        <p:nvPicPr>
          <p:cNvPr id="12" name="Picture 11" descr="GRBtoru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7093" y="3548483"/>
            <a:ext cx="3631948" cy="2569402"/>
          </a:xfrm>
          <a:prstGeom prst="rect">
            <a:avLst/>
          </a:prstGeom>
        </p:spPr>
      </p:pic>
      <p:sp>
        <p:nvSpPr>
          <p:cNvPr id="13" name="TextBox 12"/>
          <p:cNvSpPr txBox="1"/>
          <p:nvPr/>
        </p:nvSpPr>
        <p:spPr>
          <a:xfrm>
            <a:off x="170212" y="2625153"/>
            <a:ext cx="4011444" cy="923330"/>
          </a:xfrm>
          <a:prstGeom prst="rect">
            <a:avLst/>
          </a:prstGeom>
          <a:noFill/>
        </p:spPr>
        <p:txBody>
          <a:bodyPr wrap="square" rtlCol="0">
            <a:spAutoFit/>
          </a:bodyPr>
          <a:lstStyle/>
          <a:p>
            <a:pPr algn="just"/>
            <a:r>
              <a:rPr lang="en-US" b="1" dirty="0" smtClean="0"/>
              <a:t>1. NS-NS or NS-BH </a:t>
            </a:r>
            <a:r>
              <a:rPr lang="en-US" b="1" dirty="0" err="1" smtClean="0"/>
              <a:t>inspiral</a:t>
            </a:r>
            <a:r>
              <a:rPr lang="en-US" b="1" dirty="0" smtClean="0"/>
              <a:t> losing energy and angular momentum through GW emission;</a:t>
            </a:r>
            <a:endParaRPr lang="en-US" b="1" dirty="0"/>
          </a:p>
        </p:txBody>
      </p:sp>
      <p:sp>
        <p:nvSpPr>
          <p:cNvPr id="16" name="TextBox 15"/>
          <p:cNvSpPr txBox="1"/>
          <p:nvPr/>
        </p:nvSpPr>
        <p:spPr>
          <a:xfrm>
            <a:off x="4181657" y="2625153"/>
            <a:ext cx="4813408" cy="923330"/>
          </a:xfrm>
          <a:prstGeom prst="rect">
            <a:avLst/>
          </a:prstGeom>
          <a:noFill/>
        </p:spPr>
        <p:txBody>
          <a:bodyPr wrap="square" rtlCol="0">
            <a:spAutoFit/>
          </a:bodyPr>
          <a:lstStyle/>
          <a:p>
            <a:pPr algn="just"/>
            <a:r>
              <a:rPr lang="en-US" b="1" dirty="0" smtClean="0"/>
              <a:t>2a. NS-BH: NS gets tidally disrupted and starts plunging towards the BH creating a dense hot fast-spinning torus ;</a:t>
            </a:r>
            <a:endParaRPr lang="en-US" b="1" dirty="0"/>
          </a:p>
        </p:txBody>
      </p:sp>
      <p:sp>
        <p:nvSpPr>
          <p:cNvPr id="17" name="TextBox 16"/>
          <p:cNvSpPr txBox="1"/>
          <p:nvPr/>
        </p:nvSpPr>
        <p:spPr>
          <a:xfrm>
            <a:off x="170213" y="5396247"/>
            <a:ext cx="4011444" cy="923330"/>
          </a:xfrm>
          <a:prstGeom prst="rect">
            <a:avLst/>
          </a:prstGeom>
          <a:noFill/>
        </p:spPr>
        <p:txBody>
          <a:bodyPr wrap="square" rtlCol="0">
            <a:spAutoFit/>
          </a:bodyPr>
          <a:lstStyle/>
          <a:p>
            <a:pPr algn="just"/>
            <a:r>
              <a:rPr lang="en-US" b="1" dirty="0" smtClean="0"/>
              <a:t>2b. NS-NS: both NS get tidally disrupted and start plunging towards each other creating a dense hot fast-spinning torus;</a:t>
            </a:r>
            <a:endParaRPr lang="en-US" b="1" dirty="0"/>
          </a:p>
        </p:txBody>
      </p:sp>
      <p:sp>
        <p:nvSpPr>
          <p:cNvPr id="18" name="TextBox 17"/>
          <p:cNvSpPr txBox="1"/>
          <p:nvPr/>
        </p:nvSpPr>
        <p:spPr>
          <a:xfrm>
            <a:off x="4181656" y="5396247"/>
            <a:ext cx="4813409" cy="923330"/>
          </a:xfrm>
          <a:prstGeom prst="rect">
            <a:avLst/>
          </a:prstGeom>
          <a:noFill/>
        </p:spPr>
        <p:txBody>
          <a:bodyPr wrap="square" rtlCol="0">
            <a:spAutoFit/>
          </a:bodyPr>
          <a:lstStyle/>
          <a:p>
            <a:pPr algn="just"/>
            <a:r>
              <a:rPr lang="en-US" b="1" dirty="0"/>
              <a:t>3</a:t>
            </a:r>
            <a:r>
              <a:rPr lang="en-US" b="1" dirty="0" smtClean="0"/>
              <a:t>. The fast-spinning torus leads to a beamed (?) particles jet; interactions between jet layers produce the gamma ray emission;</a:t>
            </a:r>
            <a:endParaRPr lang="en-US" b="1" dirty="0"/>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6</a:t>
            </a:fld>
            <a:endParaRPr lang="en-US"/>
          </a:p>
        </p:txBody>
      </p:sp>
      <p:sp>
        <p:nvSpPr>
          <p:cNvPr id="9" name="Date Placeholder 8"/>
          <p:cNvSpPr>
            <a:spLocks noGrp="1"/>
          </p:cNvSpPr>
          <p:nvPr>
            <p:ph type="dt" sz="half" idx="10"/>
          </p:nvPr>
        </p:nvSpPr>
        <p:spPr/>
        <p:txBody>
          <a:bodyPr/>
          <a:lstStyle/>
          <a:p>
            <a:fld id="{DE67E005-C0C5-1B41-AB7F-4274B93AAE2A}" type="datetime1">
              <a:rPr lang="en-GB" smtClean="0"/>
              <a:t>18/11/2011</a:t>
            </a:fld>
            <a:endParaRPr lang="en-US"/>
          </a:p>
        </p:txBody>
      </p:sp>
    </p:spTree>
    <p:extLst>
      <p:ext uri="{BB962C8B-B14F-4D97-AF65-F5344CB8AC3E}">
        <p14:creationId xmlns:p14="http://schemas.microsoft.com/office/powerpoint/2010/main" val="19996325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Short Hard Gamma ray bursts: Time Delay </a:t>
            </a:r>
            <a:endParaRPr lang="en-US" sz="2400" b="1" dirty="0">
              <a:latin typeface="Capitals"/>
            </a:endParaRPr>
          </a:p>
        </p:txBody>
      </p:sp>
      <p:pic>
        <p:nvPicPr>
          <p:cNvPr id="5" name="Picture 4" descr="cb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7663"/>
            <a:ext cx="3757762" cy="2890820"/>
          </a:xfrm>
          <a:prstGeom prst="rect">
            <a:avLst/>
          </a:prstGeom>
        </p:spPr>
      </p:pic>
      <p:pic>
        <p:nvPicPr>
          <p:cNvPr id="6" name="Picture 5" descr="BHdisrupting.jpg"/>
          <p:cNvPicPr>
            <a:picLocks noChangeAspect="1"/>
          </p:cNvPicPr>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tretch>
            <a:fillRect/>
          </a:stretch>
        </p:blipFill>
        <p:spPr>
          <a:xfrm>
            <a:off x="2978485" y="657663"/>
            <a:ext cx="3619500" cy="2692400"/>
          </a:xfrm>
          <a:prstGeom prst="rect">
            <a:avLst/>
          </a:prstGeom>
        </p:spPr>
      </p:pic>
      <p:pic>
        <p:nvPicPr>
          <p:cNvPr id="8" name="Picture 7" descr="BHeating.gif"/>
          <p:cNvPicPr>
            <a:picLocks noChangeAspect="1"/>
          </p:cNvPicPr>
          <p:nvPr/>
        </p:nvPicPr>
        <p:blipFill>
          <a:blip r:embed="rId5">
            <a:extLst>
              <a:ext uri="{BEBA8EAE-BF5A-486C-A8C5-ECC9F3942E4B}">
                <a14:imgProps xmlns:a14="http://schemas.microsoft.com/office/drawing/2010/main">
                  <a14:imgLayer r:embed="rId6">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931242" y="657663"/>
            <a:ext cx="3212757" cy="2540000"/>
          </a:xfrm>
          <a:prstGeom prst="rect">
            <a:avLst/>
          </a:prstGeom>
        </p:spPr>
      </p:pic>
      <p:pic>
        <p:nvPicPr>
          <p:cNvPr id="11" name="Picture 10" descr="NScolliding.jpg"/>
          <p:cNvPicPr>
            <a:picLocks noChangeAspect="1"/>
          </p:cNvPicPr>
          <p:nvPr/>
        </p:nvPicPr>
        <p:blipFill>
          <a:blip r:embed="rId7">
            <a:extLst>
              <a:ext uri="{BEBA8EAE-BF5A-486C-A8C5-ECC9F3942E4B}">
                <a14:imgProps xmlns:a14="http://schemas.microsoft.com/office/drawing/2010/main">
                  <a14:imgLayer r:embed="rId8">
                    <a14:imgEffect>
                      <a14:brightnessContrast bright="-33000"/>
                    </a14:imgEffect>
                  </a14:imgLayer>
                </a14:imgProps>
              </a:ext>
              <a:ext uri="{28A0092B-C50C-407E-A947-70E740481C1C}">
                <a14:useLocalDpi xmlns:a14="http://schemas.microsoft.com/office/drawing/2010/main" val="0"/>
              </a:ext>
            </a:extLst>
          </a:blip>
          <a:stretch>
            <a:fillRect/>
          </a:stretch>
        </p:blipFill>
        <p:spPr>
          <a:xfrm>
            <a:off x="1302743" y="3350063"/>
            <a:ext cx="3351484" cy="2297397"/>
          </a:xfrm>
          <a:prstGeom prst="rect">
            <a:avLst/>
          </a:prstGeom>
        </p:spPr>
      </p:pic>
      <p:pic>
        <p:nvPicPr>
          <p:cNvPr id="12" name="Picture 11" descr="GRBtoru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7093" y="3548483"/>
            <a:ext cx="3631948" cy="2569402"/>
          </a:xfrm>
          <a:prstGeom prst="rect">
            <a:avLst/>
          </a:prstGeom>
        </p:spPr>
      </p:pic>
      <p:sp>
        <p:nvSpPr>
          <p:cNvPr id="2" name="Oval 1"/>
          <p:cNvSpPr/>
          <p:nvPr/>
        </p:nvSpPr>
        <p:spPr>
          <a:xfrm>
            <a:off x="2853905" y="2042669"/>
            <a:ext cx="3600644" cy="2815217"/>
          </a:xfrm>
          <a:prstGeom prst="ellipse">
            <a:avLst/>
          </a:prstGeom>
          <a:solidFill>
            <a:schemeClr val="bg1"/>
          </a:solidFill>
          <a:ln w="762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1"/>
          </p:cNvCxnSpPr>
          <p:nvPr/>
        </p:nvCxnSpPr>
        <p:spPr>
          <a:xfrm flipH="1" flipV="1">
            <a:off x="2422252" y="1702225"/>
            <a:ext cx="958955" cy="752723"/>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800311" y="4517442"/>
            <a:ext cx="654238" cy="563043"/>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338354" y="2454948"/>
            <a:ext cx="2736489" cy="2031325"/>
          </a:xfrm>
          <a:prstGeom prst="rect">
            <a:avLst/>
          </a:prstGeom>
          <a:noFill/>
        </p:spPr>
        <p:txBody>
          <a:bodyPr wrap="square" rtlCol="0">
            <a:spAutoFit/>
          </a:bodyPr>
          <a:lstStyle/>
          <a:p>
            <a:pPr algn="just"/>
            <a:r>
              <a:rPr lang="en-US" b="1" dirty="0" smtClean="0"/>
              <a:t>There is a time delay of ~</a:t>
            </a:r>
            <a:r>
              <a:rPr lang="en-US" b="1" dirty="0" err="1" smtClean="0"/>
              <a:t>ms</a:t>
            </a:r>
            <a:r>
              <a:rPr lang="en-US" b="1" dirty="0" smtClean="0"/>
              <a:t> to a few seconds between the GW burst at merger and the GRB, supposing both GW and gamma rays travel at the speed of light</a:t>
            </a:r>
            <a:r>
              <a:rPr lang="en-US" dirty="0" smtClean="0"/>
              <a:t>.</a:t>
            </a:r>
            <a:endParaRPr lang="en-US" dirty="0"/>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7</a:t>
            </a:fld>
            <a:endParaRPr lang="en-US"/>
          </a:p>
        </p:txBody>
      </p:sp>
      <p:sp>
        <p:nvSpPr>
          <p:cNvPr id="13" name="Date Placeholder 12"/>
          <p:cNvSpPr>
            <a:spLocks noGrp="1"/>
          </p:cNvSpPr>
          <p:nvPr>
            <p:ph type="dt" sz="half" idx="10"/>
          </p:nvPr>
        </p:nvSpPr>
        <p:spPr/>
        <p:txBody>
          <a:bodyPr/>
          <a:lstStyle/>
          <a:p>
            <a:fld id="{09E1777D-50D1-434D-ABF2-99B9DFF4492C}" type="datetime1">
              <a:rPr lang="en-GB" smtClean="0"/>
              <a:t>18/11/2011</a:t>
            </a:fld>
            <a:endParaRPr lang="en-US"/>
          </a:p>
        </p:txBody>
      </p:sp>
      <p:sp>
        <p:nvSpPr>
          <p:cNvPr id="15" name="TextBox 14"/>
          <p:cNvSpPr txBox="1"/>
          <p:nvPr/>
        </p:nvSpPr>
        <p:spPr>
          <a:xfrm>
            <a:off x="144027" y="2447852"/>
            <a:ext cx="3006360" cy="369332"/>
          </a:xfrm>
          <a:prstGeom prst="rect">
            <a:avLst/>
          </a:prstGeom>
          <a:noFill/>
        </p:spPr>
        <p:txBody>
          <a:bodyPr wrap="square" rtlCol="0">
            <a:spAutoFit/>
          </a:bodyPr>
          <a:lstStyle/>
          <a:p>
            <a:r>
              <a:rPr lang="en-US" b="1" dirty="0" smtClean="0">
                <a:latin typeface="Capitals"/>
              </a:rPr>
              <a:t>Final Binary </a:t>
            </a:r>
            <a:r>
              <a:rPr lang="en-US" b="1" dirty="0" err="1" smtClean="0">
                <a:latin typeface="Capitals"/>
              </a:rPr>
              <a:t>inspiral</a:t>
            </a:r>
            <a:endParaRPr lang="en-US" b="1" dirty="0">
              <a:latin typeface="Capitals"/>
            </a:endParaRPr>
          </a:p>
        </p:txBody>
      </p:sp>
      <p:sp>
        <p:nvSpPr>
          <p:cNvPr id="16" name="TextBox 15"/>
          <p:cNvSpPr txBox="1"/>
          <p:nvPr/>
        </p:nvSpPr>
        <p:spPr>
          <a:xfrm>
            <a:off x="5892602" y="5756552"/>
            <a:ext cx="2794198" cy="369332"/>
          </a:xfrm>
          <a:prstGeom prst="rect">
            <a:avLst/>
          </a:prstGeom>
          <a:noFill/>
        </p:spPr>
        <p:txBody>
          <a:bodyPr wrap="square" rtlCol="0">
            <a:spAutoFit/>
          </a:bodyPr>
          <a:lstStyle/>
          <a:p>
            <a:r>
              <a:rPr lang="en-US" b="1" dirty="0" smtClean="0">
                <a:latin typeface="Capitals"/>
              </a:rPr>
              <a:t>Gamma Ray Emission</a:t>
            </a:r>
            <a:endParaRPr lang="en-US" b="1" dirty="0">
              <a:latin typeface="Capitals"/>
            </a:endParaRPr>
          </a:p>
        </p:txBody>
      </p:sp>
    </p:spTree>
    <p:extLst>
      <p:ext uri="{BB962C8B-B14F-4D97-AF65-F5344CB8AC3E}">
        <p14:creationId xmlns:p14="http://schemas.microsoft.com/office/powerpoint/2010/main" val="23616674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Short Hard Gamma ray bursts: Motivation</a:t>
            </a:r>
            <a:endParaRPr lang="en-US" sz="2400" b="1" dirty="0">
              <a:latin typeface="Capitals"/>
            </a:endParaRPr>
          </a:p>
        </p:txBody>
      </p:sp>
      <p:pic>
        <p:nvPicPr>
          <p:cNvPr id="2" name="Picture 1" descr="NSNS.jpg"/>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a:xfrm>
            <a:off x="0" y="657663"/>
            <a:ext cx="9144000" cy="6200337"/>
          </a:xfrm>
          <a:prstGeom prst="rect">
            <a:avLst/>
          </a:prstGeom>
        </p:spPr>
      </p:pic>
      <p:sp>
        <p:nvSpPr>
          <p:cNvPr id="4" name="TextBox 3"/>
          <p:cNvSpPr txBox="1"/>
          <p:nvPr/>
        </p:nvSpPr>
        <p:spPr>
          <a:xfrm>
            <a:off x="314238" y="995147"/>
            <a:ext cx="8432054" cy="3477875"/>
          </a:xfrm>
          <a:prstGeom prst="rect">
            <a:avLst/>
          </a:prstGeom>
          <a:noFill/>
        </p:spPr>
        <p:txBody>
          <a:bodyPr wrap="square" rtlCol="0">
            <a:spAutoFit/>
          </a:bodyPr>
          <a:lstStyle/>
          <a:p>
            <a:pPr marL="285750" indent="-285750" algn="just">
              <a:buClr>
                <a:schemeClr val="accent2"/>
              </a:buClr>
              <a:buFont typeface="Wingdings" charset="2"/>
              <a:buChar char="ü"/>
            </a:pPr>
            <a:r>
              <a:rPr lang="en-US" sz="2000" b="1" dirty="0" smtClean="0"/>
              <a:t>Widely believed to be mergers of binary neutron stars or of a neutron star and a black hole;</a:t>
            </a:r>
            <a:r>
              <a:rPr lang="en-US" sz="2000" b="1" dirty="0"/>
              <a:t> t</a:t>
            </a:r>
            <a:r>
              <a:rPr lang="en-US" sz="2000" b="1" dirty="0" smtClean="0"/>
              <a:t>his progenitor model has not been confirmed by any observation to date;</a:t>
            </a:r>
            <a:br>
              <a:rPr lang="en-US" sz="2000" b="1" dirty="0" smtClean="0"/>
            </a:br>
            <a:endParaRPr lang="en-US" sz="2000" b="1" dirty="0" smtClean="0"/>
          </a:p>
          <a:p>
            <a:pPr marL="285750" indent="-285750" algn="just">
              <a:buClr>
                <a:schemeClr val="accent2"/>
              </a:buClr>
              <a:buFont typeface="Wingdings" charset="2"/>
              <a:buChar char="ü"/>
            </a:pPr>
            <a:r>
              <a:rPr lang="en-US" sz="2000" b="1" dirty="0" smtClean="0"/>
              <a:t>Compact binary mergers are strong candidates for gravitational waves emission (GW) and the final </a:t>
            </a:r>
            <a:r>
              <a:rPr lang="en-US" sz="2000" b="1" dirty="0" err="1" smtClean="0"/>
              <a:t>inspiral</a:t>
            </a:r>
            <a:r>
              <a:rPr lang="en-US" sz="2000" b="1" dirty="0" smtClean="0"/>
              <a:t> waveforms can be theoretically modeled;</a:t>
            </a:r>
            <a:br>
              <a:rPr lang="en-US" sz="2000" b="1" dirty="0" smtClean="0"/>
            </a:br>
            <a:endParaRPr lang="en-US" sz="2000" b="1" dirty="0" smtClean="0"/>
          </a:p>
          <a:p>
            <a:pPr marL="285750" indent="-285750">
              <a:buClr>
                <a:schemeClr val="accent2"/>
              </a:buClr>
              <a:buFont typeface="Wingdings" charset="2"/>
              <a:buChar char="ü"/>
            </a:pPr>
            <a:endParaRPr lang="en-US" sz="2000" b="1" dirty="0" smtClean="0"/>
          </a:p>
          <a:p>
            <a:pPr marL="285750" indent="-285750" algn="just">
              <a:buClr>
                <a:schemeClr val="accent2"/>
              </a:buClr>
              <a:buFont typeface="Wingdings" charset="2"/>
              <a:buChar char="ü"/>
            </a:pPr>
            <a:r>
              <a:rPr lang="en-US" sz="2000" b="1" dirty="0" smtClean="0"/>
              <a:t>Hence, a detection of GW associated with a short GRB would confirm the progenitor model and provide us with parameters of the compact binary;</a:t>
            </a:r>
            <a:endParaRPr lang="en-US" sz="2000" b="1" dirty="0"/>
          </a:p>
        </p:txBody>
      </p:sp>
      <p:sp>
        <p:nvSpPr>
          <p:cNvPr id="18" name="Rectangle 17"/>
          <p:cNvSpPr/>
          <p:nvPr/>
        </p:nvSpPr>
        <p:spPr>
          <a:xfrm>
            <a:off x="458264" y="4897168"/>
            <a:ext cx="3325686" cy="1623661"/>
          </a:xfrm>
          <a:prstGeom prst="rect">
            <a:avLst/>
          </a:prstGeom>
          <a:solidFill>
            <a:schemeClr val="tx1">
              <a:lumMod val="6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02767" y="4897168"/>
            <a:ext cx="3155474" cy="1623661"/>
          </a:xfrm>
          <a:prstGeom prst="rect">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ferm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65" y="4473022"/>
            <a:ext cx="3325685" cy="1623661"/>
          </a:xfrm>
          <a:prstGeom prst="rect">
            <a:avLst/>
          </a:prstGeom>
        </p:spPr>
      </p:pic>
      <p:pic>
        <p:nvPicPr>
          <p:cNvPr id="21" name="Picture 20" descr="ligo1_h1.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2767" y="4473022"/>
            <a:ext cx="3155474" cy="1623661"/>
          </a:xfrm>
          <a:prstGeom prst="rect">
            <a:avLst/>
          </a:prstGeom>
        </p:spPr>
      </p:pic>
      <p:sp>
        <p:nvSpPr>
          <p:cNvPr id="22" name="TextBox 21"/>
          <p:cNvSpPr txBox="1"/>
          <p:nvPr/>
        </p:nvSpPr>
        <p:spPr>
          <a:xfrm>
            <a:off x="458265" y="6151497"/>
            <a:ext cx="3325685" cy="369332"/>
          </a:xfrm>
          <a:prstGeom prst="rect">
            <a:avLst/>
          </a:prstGeom>
          <a:noFill/>
        </p:spPr>
        <p:txBody>
          <a:bodyPr wrap="square" rtlCol="0">
            <a:spAutoFit/>
          </a:bodyPr>
          <a:lstStyle/>
          <a:p>
            <a:pPr algn="ctr"/>
            <a:r>
              <a:rPr lang="en-US" dirty="0" smtClean="0">
                <a:latin typeface="Capitals"/>
              </a:rPr>
              <a:t>Constant GRB watch</a:t>
            </a:r>
            <a:endParaRPr lang="en-US" dirty="0">
              <a:latin typeface="Capitals"/>
            </a:endParaRPr>
          </a:p>
        </p:txBody>
      </p:sp>
      <p:sp>
        <p:nvSpPr>
          <p:cNvPr id="14" name="TextBox 13"/>
          <p:cNvSpPr txBox="1"/>
          <p:nvPr/>
        </p:nvSpPr>
        <p:spPr>
          <a:xfrm>
            <a:off x="5302768" y="6119231"/>
            <a:ext cx="3155474" cy="369332"/>
          </a:xfrm>
          <a:prstGeom prst="rect">
            <a:avLst/>
          </a:prstGeom>
          <a:noFill/>
        </p:spPr>
        <p:txBody>
          <a:bodyPr wrap="square" rtlCol="0">
            <a:spAutoFit/>
          </a:bodyPr>
          <a:lstStyle/>
          <a:p>
            <a:pPr algn="ctr"/>
            <a:r>
              <a:rPr lang="en-US" dirty="0" smtClean="0">
                <a:latin typeface="Capitals"/>
              </a:rPr>
              <a:t>Constant GW watch</a:t>
            </a:r>
            <a:endParaRPr lang="en-US" dirty="0">
              <a:latin typeface="Capitals"/>
            </a:endParaRPr>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8</a:t>
            </a:fld>
            <a:endParaRPr lang="en-US"/>
          </a:p>
        </p:txBody>
      </p:sp>
      <p:sp>
        <p:nvSpPr>
          <p:cNvPr id="6" name="Date Placeholder 5"/>
          <p:cNvSpPr>
            <a:spLocks noGrp="1"/>
          </p:cNvSpPr>
          <p:nvPr>
            <p:ph type="dt" sz="half" idx="10"/>
          </p:nvPr>
        </p:nvSpPr>
        <p:spPr/>
        <p:txBody>
          <a:bodyPr/>
          <a:lstStyle/>
          <a:p>
            <a:fld id="{FE5598F8-8144-4047-8F35-A086DE6744A7}" type="datetime1">
              <a:rPr lang="en-GB" smtClean="0"/>
              <a:t>18/11/2011</a:t>
            </a:fld>
            <a:endParaRPr lang="en-US"/>
          </a:p>
        </p:txBody>
      </p:sp>
    </p:spTree>
    <p:extLst>
      <p:ext uri="{BB962C8B-B14F-4D97-AF65-F5344CB8AC3E}">
        <p14:creationId xmlns:p14="http://schemas.microsoft.com/office/powerpoint/2010/main" val="1206148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95998"/>
            <a:ext cx="9143999" cy="461665"/>
          </a:xfrm>
          <a:prstGeom prst="rect">
            <a:avLst/>
          </a:prstGeom>
          <a:noFill/>
        </p:spPr>
        <p:txBody>
          <a:bodyPr wrap="square" rtlCol="0">
            <a:spAutoFit/>
          </a:bodyPr>
          <a:lstStyle/>
          <a:p>
            <a:pPr algn="ctr"/>
            <a:r>
              <a:rPr lang="en-US" sz="2400" b="1" dirty="0" smtClean="0">
                <a:latin typeface="Capitals"/>
              </a:rPr>
              <a:t>Short Hard Gamma ray bursts: Motivation</a:t>
            </a:r>
            <a:endParaRPr lang="en-US" sz="2400" b="1" dirty="0">
              <a:latin typeface="Capitals"/>
            </a:endParaRPr>
          </a:p>
        </p:txBody>
      </p:sp>
      <p:pic>
        <p:nvPicPr>
          <p:cNvPr id="2" name="Picture 1" descr="NSNS.jpg"/>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a:xfrm>
            <a:off x="0" y="657663"/>
            <a:ext cx="9144000" cy="6200337"/>
          </a:xfrm>
          <a:prstGeom prst="rect">
            <a:avLst/>
          </a:prstGeom>
        </p:spPr>
      </p:pic>
      <p:sp>
        <p:nvSpPr>
          <p:cNvPr id="4" name="TextBox 3"/>
          <p:cNvSpPr txBox="1"/>
          <p:nvPr/>
        </p:nvSpPr>
        <p:spPr>
          <a:xfrm>
            <a:off x="314238" y="864207"/>
            <a:ext cx="8432054" cy="3477875"/>
          </a:xfrm>
          <a:prstGeom prst="rect">
            <a:avLst/>
          </a:prstGeom>
          <a:noFill/>
        </p:spPr>
        <p:txBody>
          <a:bodyPr wrap="square" rtlCol="0">
            <a:spAutoFit/>
          </a:bodyPr>
          <a:lstStyle/>
          <a:p>
            <a:pPr marL="285750" indent="-285750">
              <a:buClr>
                <a:schemeClr val="accent2"/>
              </a:buClr>
              <a:buFont typeface="Wingdings" charset="2"/>
              <a:buChar char="ü"/>
            </a:pPr>
            <a:r>
              <a:rPr lang="en-US" sz="2000" b="1" dirty="0" smtClean="0"/>
              <a:t>We can perform a search in GW data around the time of the GRB and use its sky location, taking into account the delay between the arrival time of GW and the gamma rays (triggered search);</a:t>
            </a:r>
            <a:endParaRPr lang="en-US" sz="2000" b="1" dirty="0"/>
          </a:p>
          <a:p>
            <a:pPr marL="285750" indent="-285750">
              <a:buClr>
                <a:schemeClr val="accent2"/>
              </a:buClr>
              <a:buFont typeface="Wingdings" charset="2"/>
              <a:buChar char="ü"/>
            </a:pPr>
            <a:endParaRPr lang="en-US" sz="2000" b="1" dirty="0" smtClean="0"/>
          </a:p>
          <a:p>
            <a:pPr marL="285750" indent="-285750">
              <a:buClr>
                <a:schemeClr val="accent2"/>
              </a:buClr>
              <a:buFont typeface="Wingdings" charset="2"/>
              <a:buChar char="ü"/>
            </a:pPr>
            <a:r>
              <a:rPr lang="en-US" sz="2000" b="1" dirty="0" smtClean="0"/>
              <a:t>A GW triggered search buys up to twice in sensitivity compared to all-time all-sky searches;</a:t>
            </a:r>
            <a:br>
              <a:rPr lang="en-US" sz="2000" b="1" dirty="0" smtClean="0"/>
            </a:br>
            <a:endParaRPr lang="en-US" sz="2000" b="1" dirty="0" smtClean="0"/>
          </a:p>
          <a:p>
            <a:pPr marL="285750" indent="-285750">
              <a:buClr>
                <a:schemeClr val="accent2"/>
              </a:buClr>
              <a:buFont typeface="Wingdings" charset="2"/>
              <a:buChar char="ü"/>
            </a:pPr>
            <a:r>
              <a:rPr lang="en-US" sz="2000" b="1" dirty="0" smtClean="0"/>
              <a:t>In case of a GW detection we can estimate binary masses, spins and get a calibration-free measure of the distance;</a:t>
            </a:r>
            <a:br>
              <a:rPr lang="en-US" sz="2000" b="1" dirty="0" smtClean="0"/>
            </a:br>
            <a:r>
              <a:rPr lang="en-US" sz="2000" b="1" dirty="0" smtClean="0">
                <a:latin typeface="Capitals"/>
              </a:rPr>
              <a:t>It is important to have constant monitoring of both       the GRB and GW skies! </a:t>
            </a:r>
            <a:endParaRPr lang="en-US" sz="2000" b="1" dirty="0">
              <a:latin typeface="Capitals"/>
            </a:endParaRPr>
          </a:p>
        </p:txBody>
      </p:sp>
      <p:sp>
        <p:nvSpPr>
          <p:cNvPr id="18" name="Rectangle 17"/>
          <p:cNvSpPr/>
          <p:nvPr/>
        </p:nvSpPr>
        <p:spPr>
          <a:xfrm>
            <a:off x="458264" y="4897168"/>
            <a:ext cx="3325686" cy="1623661"/>
          </a:xfrm>
          <a:prstGeom prst="rect">
            <a:avLst/>
          </a:prstGeom>
          <a:solidFill>
            <a:schemeClr val="tx1">
              <a:lumMod val="6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02767" y="4897168"/>
            <a:ext cx="3155474" cy="1623661"/>
          </a:xfrm>
          <a:prstGeom prst="rect">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ferm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65" y="4473022"/>
            <a:ext cx="3325685" cy="1623661"/>
          </a:xfrm>
          <a:prstGeom prst="rect">
            <a:avLst/>
          </a:prstGeom>
        </p:spPr>
      </p:pic>
      <p:pic>
        <p:nvPicPr>
          <p:cNvPr id="21" name="Picture 20" descr="ligo1_h1.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2767" y="4473022"/>
            <a:ext cx="3155474" cy="1623661"/>
          </a:xfrm>
          <a:prstGeom prst="rect">
            <a:avLst/>
          </a:prstGeom>
        </p:spPr>
      </p:pic>
      <p:sp>
        <p:nvSpPr>
          <p:cNvPr id="22" name="TextBox 21"/>
          <p:cNvSpPr txBox="1"/>
          <p:nvPr/>
        </p:nvSpPr>
        <p:spPr>
          <a:xfrm>
            <a:off x="458265" y="6151497"/>
            <a:ext cx="3325685" cy="369332"/>
          </a:xfrm>
          <a:prstGeom prst="rect">
            <a:avLst/>
          </a:prstGeom>
          <a:noFill/>
        </p:spPr>
        <p:txBody>
          <a:bodyPr wrap="square" rtlCol="0">
            <a:spAutoFit/>
          </a:bodyPr>
          <a:lstStyle/>
          <a:p>
            <a:pPr algn="ctr"/>
            <a:r>
              <a:rPr lang="en-US" dirty="0" smtClean="0">
                <a:latin typeface="Capitals"/>
              </a:rPr>
              <a:t>Constant GRB watch</a:t>
            </a:r>
            <a:endParaRPr lang="en-US" dirty="0">
              <a:latin typeface="Capitals"/>
            </a:endParaRPr>
          </a:p>
        </p:txBody>
      </p:sp>
      <p:sp>
        <p:nvSpPr>
          <p:cNvPr id="14" name="TextBox 13"/>
          <p:cNvSpPr txBox="1"/>
          <p:nvPr/>
        </p:nvSpPr>
        <p:spPr>
          <a:xfrm>
            <a:off x="5302768" y="6119231"/>
            <a:ext cx="3155474" cy="369332"/>
          </a:xfrm>
          <a:prstGeom prst="rect">
            <a:avLst/>
          </a:prstGeom>
          <a:noFill/>
        </p:spPr>
        <p:txBody>
          <a:bodyPr wrap="square" rtlCol="0">
            <a:spAutoFit/>
          </a:bodyPr>
          <a:lstStyle/>
          <a:p>
            <a:pPr algn="ctr"/>
            <a:r>
              <a:rPr lang="en-US" dirty="0" smtClean="0">
                <a:latin typeface="Capitals"/>
              </a:rPr>
              <a:t>Constant GW watch</a:t>
            </a:r>
            <a:endParaRPr lang="en-US" dirty="0">
              <a:latin typeface="Capitals"/>
            </a:endParaRPr>
          </a:p>
        </p:txBody>
      </p:sp>
      <p:sp>
        <p:nvSpPr>
          <p:cNvPr id="3" name="Footer Placeholder 2"/>
          <p:cNvSpPr>
            <a:spLocks noGrp="1"/>
          </p:cNvSpPr>
          <p:nvPr>
            <p:ph type="ftr" sz="quarter" idx="11"/>
          </p:nvPr>
        </p:nvSpPr>
        <p:spPr/>
        <p:txBody>
          <a:bodyPr/>
          <a:lstStyle/>
          <a:p>
            <a:r>
              <a:rPr lang="sv-SE" smtClean="0"/>
              <a:t>IPN Short Gamma Ray Bursts</a:t>
            </a:r>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9</a:t>
            </a:fld>
            <a:endParaRPr lang="en-US"/>
          </a:p>
        </p:txBody>
      </p:sp>
      <p:sp>
        <p:nvSpPr>
          <p:cNvPr id="6" name="Date Placeholder 5"/>
          <p:cNvSpPr>
            <a:spLocks noGrp="1"/>
          </p:cNvSpPr>
          <p:nvPr>
            <p:ph type="dt" sz="half" idx="10"/>
          </p:nvPr>
        </p:nvSpPr>
        <p:spPr/>
        <p:txBody>
          <a:bodyPr/>
          <a:lstStyle/>
          <a:p>
            <a:fld id="{11633A0E-9E04-1D48-8E09-F1BE844FD266}" type="datetime1">
              <a:rPr lang="en-GB" smtClean="0"/>
              <a:t>18/11/2011</a:t>
            </a:fld>
            <a:endParaRPr lang="en-US"/>
          </a:p>
        </p:txBody>
      </p:sp>
    </p:spTree>
    <p:extLst>
      <p:ext uri="{BB962C8B-B14F-4D97-AF65-F5344CB8AC3E}">
        <p14:creationId xmlns:p14="http://schemas.microsoft.com/office/powerpoint/2010/main" val="20053315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3137</TotalTime>
  <Words>1521</Words>
  <Application>Microsoft Macintosh PowerPoint</Application>
  <PresentationFormat>On-screen Show (4:3)</PresentationFormat>
  <Paragraphs>389</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 Black </vt:lpstr>
      <vt:lpstr>PowerPoint Presentation</vt:lpstr>
      <vt:lpstr>  Overview</vt:lpstr>
      <vt:lpstr>  Overview</vt:lpstr>
      <vt:lpstr>PowerPoint Presentation</vt:lpstr>
      <vt:lpstr>PowerPoint Presentation</vt:lpstr>
      <vt:lpstr>PowerPoint Presentation</vt:lpstr>
      <vt:lpstr>PowerPoint Presentation</vt:lpstr>
      <vt:lpstr>PowerPoint Presentation</vt:lpstr>
      <vt:lpstr>PowerPoint Presentation</vt:lpstr>
      <vt:lpstr>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Valeriu Predoi</dc:creator>
  <cp:lastModifiedBy>Valeriu Predoi</cp:lastModifiedBy>
  <cp:revision>97</cp:revision>
  <dcterms:created xsi:type="dcterms:W3CDTF">2011-11-14T17:18:29Z</dcterms:created>
  <dcterms:modified xsi:type="dcterms:W3CDTF">2011-11-18T13:00:49Z</dcterms:modified>
</cp:coreProperties>
</file>